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18288000" cy="10287000"/>
  <p:notesSz cx="6858000" cy="9144000"/>
  <p:embeddedFontLst>
    <p:embeddedFont>
      <p:font typeface="Montserrat Bold" charset="1" panose="00000800000000000000"/>
      <p:regular r:id="rId32"/>
    </p:embeddedFont>
    <p:embeddedFont>
      <p:font typeface="Montserrat Medium" charset="1" panose="00000600000000000000"/>
      <p:regular r:id="rId33"/>
    </p:embeddedFont>
    <p:embeddedFont>
      <p:font typeface="Open Sans Bold" charset="1" panose="020B0806030504020204"/>
      <p:regular r:id="rId34"/>
    </p:embeddedFont>
    <p:embeddedFont>
      <p:font typeface="Montserrat" charset="1" panose="000005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jpeg" Type="http://schemas.openxmlformats.org/officeDocument/2006/relationships/image"/><Relationship Id="rId4" Target="../media/image5.png" Type="http://schemas.openxmlformats.org/officeDocument/2006/relationships/image"/><Relationship Id="rId5" Target="../media/image6.jpeg" Type="http://schemas.openxmlformats.org/officeDocument/2006/relationships/image"/><Relationship Id="rId6" Target="../media/image7.jpeg" Type="http://schemas.openxmlformats.org/officeDocument/2006/relationships/image"/><Relationship Id="rId7" Target="../media/image8.jpeg" Type="http://schemas.openxmlformats.org/officeDocument/2006/relationships/image"/><Relationship Id="rId8" Target="../media/image9.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jpeg" Type="http://schemas.openxmlformats.org/officeDocument/2006/relationships/image"/><Relationship Id="rId4"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BFBFC"/>
        </a:solidFill>
      </p:bgPr>
    </p:bg>
    <p:spTree>
      <p:nvGrpSpPr>
        <p:cNvPr id="1" name=""/>
        <p:cNvGrpSpPr/>
        <p:nvPr/>
      </p:nvGrpSpPr>
      <p:grpSpPr>
        <a:xfrm>
          <a:off x="0" y="0"/>
          <a:ext cx="0" cy="0"/>
          <a:chOff x="0" y="0"/>
          <a:chExt cx="0" cy="0"/>
        </a:xfrm>
      </p:grpSpPr>
      <p:grpSp>
        <p:nvGrpSpPr>
          <p:cNvPr name="Group 2" id="2"/>
          <p:cNvGrpSpPr/>
          <p:nvPr/>
        </p:nvGrpSpPr>
        <p:grpSpPr>
          <a:xfrm rot="0">
            <a:off x="5485166" y="6955061"/>
            <a:ext cx="6663878" cy="666387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solidFill>
                <a:srgbClr val="AD623C"/>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774240" y="-3891704"/>
            <a:ext cx="12148871" cy="12148871"/>
            <a:chOff x="0" y="0"/>
            <a:chExt cx="16198495" cy="16198495"/>
          </a:xfrm>
        </p:grpSpPr>
        <p:grpSp>
          <p:nvGrpSpPr>
            <p:cNvPr name="Group 6" id="6"/>
            <p:cNvGrpSpPr/>
            <p:nvPr/>
          </p:nvGrpSpPr>
          <p:grpSpPr>
            <a:xfrm rot="0">
              <a:off x="0" y="0"/>
              <a:ext cx="16198495" cy="1619849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20784"/>
                </a:srgbClr>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656236" y="656236"/>
              <a:ext cx="14886024" cy="1488602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64706"/>
                </a:srgbClr>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589197" y="1589197"/>
              <a:ext cx="13020101" cy="1302010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56863"/>
                </a:srgbClr>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2482626" y="2482626"/>
              <a:ext cx="11233242" cy="1123324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grpSp>
        <p:nvGrpSpPr>
          <p:cNvPr name="Group 18" id="18"/>
          <p:cNvGrpSpPr/>
          <p:nvPr/>
        </p:nvGrpSpPr>
        <p:grpSpPr>
          <a:xfrm rot="0">
            <a:off x="-413246" y="-1677475"/>
            <a:ext cx="7426882" cy="742688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46" t="0" r="-25046" b="0"/>
              </a:stretch>
            </a:blipFill>
          </p:spPr>
        </p:sp>
      </p:grpSp>
      <p:grpSp>
        <p:nvGrpSpPr>
          <p:cNvPr name="Group 20" id="20"/>
          <p:cNvGrpSpPr/>
          <p:nvPr/>
        </p:nvGrpSpPr>
        <p:grpSpPr>
          <a:xfrm rot="0">
            <a:off x="10097270" y="1403596"/>
            <a:ext cx="1141032" cy="471175"/>
            <a:chOff x="0" y="0"/>
            <a:chExt cx="1521375" cy="628233"/>
          </a:xfrm>
        </p:grpSpPr>
        <p:grpSp>
          <p:nvGrpSpPr>
            <p:cNvPr name="Group 21" id="21"/>
            <p:cNvGrpSpPr/>
            <p:nvPr/>
          </p:nvGrpSpPr>
          <p:grpSpPr>
            <a:xfrm rot="0">
              <a:off x="0" y="0"/>
              <a:ext cx="628233" cy="628233"/>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4902"/>
                </a:srgbClr>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297714" y="0"/>
              <a:ext cx="628233" cy="628233"/>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49804"/>
                </a:srgbClr>
              </a:soli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595428" y="0"/>
              <a:ext cx="628233" cy="628233"/>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4902"/>
                </a:srgbClr>
              </a:solidFill>
            </p:spPr>
          </p:sp>
          <p:sp>
            <p:nvSpPr>
              <p:cNvPr name="TextBox 29" id="2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893143" y="0"/>
              <a:ext cx="628233" cy="628233"/>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p:spPr>
          </p:sp>
          <p:sp>
            <p:nvSpPr>
              <p:cNvPr name="TextBox 32" id="3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grpSp>
        <p:nvGrpSpPr>
          <p:cNvPr name="Group 33" id="33"/>
          <p:cNvGrpSpPr/>
          <p:nvPr/>
        </p:nvGrpSpPr>
        <p:grpSpPr>
          <a:xfrm rot="0">
            <a:off x="4078584" y="8831583"/>
            <a:ext cx="916071" cy="916071"/>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p:spPr>
        </p:sp>
        <p:sp>
          <p:nvSpPr>
            <p:cNvPr name="TextBox 35" id="3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6" id="36"/>
          <p:cNvGrpSpPr/>
          <p:nvPr/>
        </p:nvGrpSpPr>
        <p:grpSpPr>
          <a:xfrm rot="0">
            <a:off x="6304687" y="7691073"/>
            <a:ext cx="5024836" cy="5024836"/>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5046" t="0" r="-25046" b="0"/>
              </a:stretch>
            </a:blipFill>
          </p:spPr>
        </p:sp>
      </p:grpSp>
      <p:grpSp>
        <p:nvGrpSpPr>
          <p:cNvPr name="Group 38" id="38"/>
          <p:cNvGrpSpPr/>
          <p:nvPr/>
        </p:nvGrpSpPr>
        <p:grpSpPr>
          <a:xfrm rot="0">
            <a:off x="8516318" y="5880946"/>
            <a:ext cx="601574" cy="601574"/>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p:spPr>
        </p:sp>
        <p:sp>
          <p:nvSpPr>
            <p:cNvPr name="TextBox 40" id="4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41" id="41"/>
          <p:cNvGrpSpPr/>
          <p:nvPr/>
        </p:nvGrpSpPr>
        <p:grpSpPr>
          <a:xfrm rot="0">
            <a:off x="427126" y="8230010"/>
            <a:ext cx="601574" cy="601574"/>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p:spPr>
        </p:sp>
        <p:sp>
          <p:nvSpPr>
            <p:cNvPr name="TextBox 43" id="4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44" id="44"/>
          <p:cNvGrpSpPr/>
          <p:nvPr/>
        </p:nvGrpSpPr>
        <p:grpSpPr>
          <a:xfrm rot="0">
            <a:off x="10097270" y="5592600"/>
            <a:ext cx="3932944" cy="889920"/>
            <a:chOff x="0" y="0"/>
            <a:chExt cx="5243925" cy="1186561"/>
          </a:xfrm>
        </p:grpSpPr>
        <p:grpSp>
          <p:nvGrpSpPr>
            <p:cNvPr name="Group 45" id="45"/>
            <p:cNvGrpSpPr/>
            <p:nvPr/>
          </p:nvGrpSpPr>
          <p:grpSpPr>
            <a:xfrm rot="0">
              <a:off x="0" y="0"/>
              <a:ext cx="5243925" cy="1186561"/>
              <a:chOff x="0" y="0"/>
              <a:chExt cx="1188339" cy="268890"/>
            </a:xfrm>
          </p:grpSpPr>
          <p:sp>
            <p:nvSpPr>
              <p:cNvPr name="Freeform 46" id="46"/>
              <p:cNvSpPr/>
              <p:nvPr/>
            </p:nvSpPr>
            <p:spPr>
              <a:xfrm flipH="false" flipV="false" rot="0">
                <a:off x="0" y="0"/>
                <a:ext cx="1188339" cy="268890"/>
              </a:xfrm>
              <a:custGeom>
                <a:avLst/>
                <a:gdLst/>
                <a:ahLst/>
                <a:cxnLst/>
                <a:rect r="r" b="b" t="t" l="l"/>
                <a:pathLst>
                  <a:path h="268890" w="1188339">
                    <a:moveTo>
                      <a:pt x="0" y="0"/>
                    </a:moveTo>
                    <a:lnTo>
                      <a:pt x="1188339" y="0"/>
                    </a:lnTo>
                    <a:lnTo>
                      <a:pt x="1188339" y="268890"/>
                    </a:lnTo>
                    <a:lnTo>
                      <a:pt x="0" y="268890"/>
                    </a:lnTo>
                    <a:close/>
                  </a:path>
                </a:pathLst>
              </a:custGeom>
              <a:solidFill>
                <a:srgbClr val="AD623C"/>
              </a:solidFill>
            </p:spPr>
          </p:sp>
          <p:sp>
            <p:nvSpPr>
              <p:cNvPr name="TextBox 47" id="47"/>
              <p:cNvSpPr txBox="true"/>
              <p:nvPr/>
            </p:nvSpPr>
            <p:spPr>
              <a:xfrm>
                <a:off x="0" y="-38100"/>
                <a:ext cx="1188339" cy="306990"/>
              </a:xfrm>
              <a:prstGeom prst="rect">
                <a:avLst/>
              </a:prstGeom>
            </p:spPr>
            <p:txBody>
              <a:bodyPr anchor="ctr" rtlCol="false" tIns="50800" lIns="50800" bIns="50800" rIns="50800"/>
              <a:lstStyle/>
              <a:p>
                <a:pPr algn="ctr">
                  <a:lnSpc>
                    <a:spcPts val="2659"/>
                  </a:lnSpc>
                </a:pPr>
              </a:p>
            </p:txBody>
          </p:sp>
        </p:grpSp>
        <p:sp>
          <p:nvSpPr>
            <p:cNvPr name="TextBox 48" id="48"/>
            <p:cNvSpPr txBox="true"/>
            <p:nvPr/>
          </p:nvSpPr>
          <p:spPr>
            <a:xfrm rot="0">
              <a:off x="0" y="98352"/>
              <a:ext cx="5243925" cy="913657"/>
            </a:xfrm>
            <a:prstGeom prst="rect">
              <a:avLst/>
            </a:prstGeom>
          </p:spPr>
          <p:txBody>
            <a:bodyPr anchor="t" rtlCol="false" tIns="0" lIns="0" bIns="0" rIns="0">
              <a:spAutoFit/>
            </a:bodyPr>
            <a:lstStyle/>
            <a:p>
              <a:pPr algn="ctr">
                <a:lnSpc>
                  <a:spcPts val="5816"/>
                </a:lnSpc>
              </a:pPr>
              <a:r>
                <a:rPr lang="en-US" sz="4154" b="true">
                  <a:solidFill>
                    <a:srgbClr val="FBFBFC"/>
                  </a:solidFill>
                  <a:latin typeface="Montserrat Bold"/>
                  <a:ea typeface="Montserrat Bold"/>
                  <a:cs typeface="Montserrat Bold"/>
                  <a:sym typeface="Montserrat Bold"/>
                </a:rPr>
                <a:t>Mini Cours </a:t>
              </a:r>
            </a:p>
          </p:txBody>
        </p:sp>
      </p:grpSp>
      <p:sp>
        <p:nvSpPr>
          <p:cNvPr name="TextBox 49" id="49"/>
          <p:cNvSpPr txBox="true"/>
          <p:nvPr/>
        </p:nvSpPr>
        <p:spPr>
          <a:xfrm rot="0">
            <a:off x="10097270" y="2567007"/>
            <a:ext cx="8190730" cy="2429671"/>
          </a:xfrm>
          <a:prstGeom prst="rect">
            <a:avLst/>
          </a:prstGeom>
        </p:spPr>
        <p:txBody>
          <a:bodyPr anchor="t" rtlCol="false" tIns="0" lIns="0" bIns="0" rIns="0">
            <a:spAutoFit/>
          </a:bodyPr>
          <a:lstStyle/>
          <a:p>
            <a:pPr algn="l">
              <a:lnSpc>
                <a:spcPts val="9506"/>
              </a:lnSpc>
            </a:pPr>
            <a:r>
              <a:rPr lang="en-US" sz="8802" b="true">
                <a:solidFill>
                  <a:srgbClr val="000000"/>
                </a:solidFill>
                <a:latin typeface="Montserrat Bold"/>
                <a:ea typeface="Montserrat Bold"/>
                <a:cs typeface="Montserrat Bold"/>
                <a:sym typeface="Montserrat Bold"/>
              </a:rPr>
              <a:t>COMPUTER </a:t>
            </a:r>
          </a:p>
          <a:p>
            <a:pPr algn="l">
              <a:lnSpc>
                <a:spcPts val="9506"/>
              </a:lnSpc>
            </a:pPr>
            <a:r>
              <a:rPr lang="en-US" sz="8802" b="true">
                <a:solidFill>
                  <a:srgbClr val="000000"/>
                </a:solidFill>
                <a:latin typeface="Montserrat Bold"/>
                <a:ea typeface="Montserrat Bold"/>
                <a:cs typeface="Montserrat Bold"/>
                <a:sym typeface="Montserrat Bold"/>
              </a:rPr>
              <a:t>VISION </a:t>
            </a:r>
          </a:p>
        </p:txBody>
      </p:sp>
      <p:sp>
        <p:nvSpPr>
          <p:cNvPr name="TextBox 50" id="50"/>
          <p:cNvSpPr txBox="true"/>
          <p:nvPr/>
        </p:nvSpPr>
        <p:spPr>
          <a:xfrm rot="0">
            <a:off x="11415626" y="1326553"/>
            <a:ext cx="6282630" cy="548218"/>
          </a:xfrm>
          <a:prstGeom prst="rect">
            <a:avLst/>
          </a:prstGeom>
        </p:spPr>
        <p:txBody>
          <a:bodyPr anchor="t" rtlCol="false" tIns="0" lIns="0" bIns="0" rIns="0">
            <a:spAutoFit/>
          </a:bodyPr>
          <a:lstStyle/>
          <a:p>
            <a:pPr algn="l">
              <a:lnSpc>
                <a:spcPts val="4433"/>
              </a:lnSpc>
            </a:pPr>
            <a:r>
              <a:rPr lang="en-US" sz="3166" spc="88" b="true">
                <a:solidFill>
                  <a:srgbClr val="AD623C"/>
                </a:solidFill>
                <a:latin typeface="Montserrat Bold"/>
                <a:ea typeface="Montserrat Bold"/>
                <a:cs typeface="Montserrat Bold"/>
                <a:sym typeface="Montserrat Bold"/>
              </a:rPr>
              <a:t>INTELLIGENCE ARTIFICIELLE</a:t>
            </a:r>
          </a:p>
        </p:txBody>
      </p:sp>
      <p:sp>
        <p:nvSpPr>
          <p:cNvPr name="Freeform 51" id="51"/>
          <p:cNvSpPr/>
          <p:nvPr/>
        </p:nvSpPr>
        <p:spPr>
          <a:xfrm flipH="false" flipV="false" rot="0">
            <a:off x="16884411" y="28575"/>
            <a:ext cx="1422639" cy="1180816"/>
          </a:xfrm>
          <a:custGeom>
            <a:avLst/>
            <a:gdLst/>
            <a:ahLst/>
            <a:cxnLst/>
            <a:rect r="r" b="b" t="t" l="l"/>
            <a:pathLst>
              <a:path h="1180816" w="1422639">
                <a:moveTo>
                  <a:pt x="0" y="0"/>
                </a:moveTo>
                <a:lnTo>
                  <a:pt x="1422639" y="0"/>
                </a:lnTo>
                <a:lnTo>
                  <a:pt x="1422639" y="1180816"/>
                </a:lnTo>
                <a:lnTo>
                  <a:pt x="0" y="1180816"/>
                </a:lnTo>
                <a:lnTo>
                  <a:pt x="0" y="0"/>
                </a:lnTo>
                <a:close/>
              </a:path>
            </a:pathLst>
          </a:custGeom>
          <a:blipFill>
            <a:blip r:embed="rId4"/>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552879" y="557525"/>
            <a:ext cx="1141032" cy="471175"/>
            <a:chOff x="0" y="0"/>
            <a:chExt cx="1521375" cy="628233"/>
          </a:xfrm>
        </p:grpSpPr>
        <p:grpSp>
          <p:nvGrpSpPr>
            <p:cNvPr name="Group 3" id="3"/>
            <p:cNvGrpSpPr/>
            <p:nvPr/>
          </p:nvGrpSpPr>
          <p:grpSpPr>
            <a:xfrm rot="0">
              <a:off x="0" y="0"/>
              <a:ext cx="628233" cy="62823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4902"/>
                </a:srgbClr>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97714" y="0"/>
              <a:ext cx="628233" cy="62823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49804"/>
                </a:srgbClr>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595428" y="0"/>
              <a:ext cx="628233" cy="62823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4902"/>
                </a:srgbClr>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893143" y="0"/>
              <a:ext cx="628233" cy="62823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sp>
        <p:nvSpPr>
          <p:cNvPr name="Freeform 15" id="15"/>
          <p:cNvSpPr/>
          <p:nvPr/>
        </p:nvSpPr>
        <p:spPr>
          <a:xfrm flipH="false" flipV="false" rot="0">
            <a:off x="16884411" y="28575"/>
            <a:ext cx="1422639" cy="1180816"/>
          </a:xfrm>
          <a:custGeom>
            <a:avLst/>
            <a:gdLst/>
            <a:ahLst/>
            <a:cxnLst/>
            <a:rect r="r" b="b" t="t" l="l"/>
            <a:pathLst>
              <a:path h="1180816" w="1422639">
                <a:moveTo>
                  <a:pt x="0" y="0"/>
                </a:moveTo>
                <a:lnTo>
                  <a:pt x="1422639" y="0"/>
                </a:lnTo>
                <a:lnTo>
                  <a:pt x="1422639" y="1180816"/>
                </a:lnTo>
                <a:lnTo>
                  <a:pt x="0" y="1180816"/>
                </a:lnTo>
                <a:lnTo>
                  <a:pt x="0" y="0"/>
                </a:lnTo>
                <a:close/>
              </a:path>
            </a:pathLst>
          </a:custGeom>
          <a:blipFill>
            <a:blip r:embed="rId2"/>
            <a:stretch>
              <a:fillRect l="0" t="0" r="0" b="0"/>
            </a:stretch>
          </a:blipFill>
        </p:spPr>
      </p:sp>
      <p:grpSp>
        <p:nvGrpSpPr>
          <p:cNvPr name="Group 16" id="16"/>
          <p:cNvGrpSpPr/>
          <p:nvPr/>
        </p:nvGrpSpPr>
        <p:grpSpPr>
          <a:xfrm rot="0">
            <a:off x="970256" y="3079633"/>
            <a:ext cx="4540161" cy="1495549"/>
            <a:chOff x="0" y="0"/>
            <a:chExt cx="2722688" cy="896865"/>
          </a:xfrm>
        </p:grpSpPr>
        <p:sp>
          <p:nvSpPr>
            <p:cNvPr name="Freeform 17" id="17"/>
            <p:cNvSpPr/>
            <p:nvPr/>
          </p:nvSpPr>
          <p:spPr>
            <a:xfrm flipH="false" flipV="false" rot="0">
              <a:off x="0" y="0"/>
              <a:ext cx="2722688" cy="896865"/>
            </a:xfrm>
            <a:custGeom>
              <a:avLst/>
              <a:gdLst/>
              <a:ahLst/>
              <a:cxnLst/>
              <a:rect r="r" b="b" t="t" l="l"/>
              <a:pathLst>
                <a:path h="896865" w="2722688">
                  <a:moveTo>
                    <a:pt x="39220" y="0"/>
                  </a:moveTo>
                  <a:lnTo>
                    <a:pt x="2683468" y="0"/>
                  </a:lnTo>
                  <a:cubicBezTo>
                    <a:pt x="2693870" y="0"/>
                    <a:pt x="2703846" y="4132"/>
                    <a:pt x="2711201" y="11487"/>
                  </a:cubicBezTo>
                  <a:cubicBezTo>
                    <a:pt x="2718556" y="18842"/>
                    <a:pt x="2722688" y="28818"/>
                    <a:pt x="2722688" y="39220"/>
                  </a:cubicBezTo>
                  <a:lnTo>
                    <a:pt x="2722688" y="857646"/>
                  </a:lnTo>
                  <a:cubicBezTo>
                    <a:pt x="2722688" y="879306"/>
                    <a:pt x="2705129" y="896865"/>
                    <a:pt x="2683468" y="896865"/>
                  </a:cubicBezTo>
                  <a:lnTo>
                    <a:pt x="39220" y="896865"/>
                  </a:lnTo>
                  <a:cubicBezTo>
                    <a:pt x="17559" y="896865"/>
                    <a:pt x="0" y="879306"/>
                    <a:pt x="0" y="857646"/>
                  </a:cubicBezTo>
                  <a:lnTo>
                    <a:pt x="0" y="39220"/>
                  </a:lnTo>
                  <a:cubicBezTo>
                    <a:pt x="0" y="17559"/>
                    <a:pt x="17559" y="0"/>
                    <a:pt x="39220" y="0"/>
                  </a:cubicBezTo>
                  <a:close/>
                </a:path>
              </a:pathLst>
            </a:custGeom>
            <a:blipFill>
              <a:blip r:embed="rId3"/>
              <a:stretch>
                <a:fillRect l="-99" t="0" r="-99" b="0"/>
              </a:stretch>
            </a:blipFill>
          </p:spPr>
        </p:sp>
      </p:grpSp>
      <p:grpSp>
        <p:nvGrpSpPr>
          <p:cNvPr name="Group 18" id="18"/>
          <p:cNvGrpSpPr/>
          <p:nvPr/>
        </p:nvGrpSpPr>
        <p:grpSpPr>
          <a:xfrm rot="0">
            <a:off x="6873165" y="3079633"/>
            <a:ext cx="4335672" cy="1428190"/>
            <a:chOff x="0" y="0"/>
            <a:chExt cx="2722688" cy="896865"/>
          </a:xfrm>
        </p:grpSpPr>
        <p:sp>
          <p:nvSpPr>
            <p:cNvPr name="Freeform 19" id="19"/>
            <p:cNvSpPr/>
            <p:nvPr/>
          </p:nvSpPr>
          <p:spPr>
            <a:xfrm flipH="false" flipV="false" rot="0">
              <a:off x="0" y="0"/>
              <a:ext cx="2722688" cy="896865"/>
            </a:xfrm>
            <a:custGeom>
              <a:avLst/>
              <a:gdLst/>
              <a:ahLst/>
              <a:cxnLst/>
              <a:rect r="r" b="b" t="t" l="l"/>
              <a:pathLst>
                <a:path h="896865" w="2722688">
                  <a:moveTo>
                    <a:pt x="41070" y="0"/>
                  </a:moveTo>
                  <a:lnTo>
                    <a:pt x="2681618" y="0"/>
                  </a:lnTo>
                  <a:cubicBezTo>
                    <a:pt x="2692511" y="0"/>
                    <a:pt x="2702957" y="4327"/>
                    <a:pt x="2710659" y="12029"/>
                  </a:cubicBezTo>
                  <a:cubicBezTo>
                    <a:pt x="2718361" y="19731"/>
                    <a:pt x="2722688" y="30177"/>
                    <a:pt x="2722688" y="41070"/>
                  </a:cubicBezTo>
                  <a:lnTo>
                    <a:pt x="2722688" y="855796"/>
                  </a:lnTo>
                  <a:cubicBezTo>
                    <a:pt x="2722688" y="866688"/>
                    <a:pt x="2718361" y="877134"/>
                    <a:pt x="2710659" y="884836"/>
                  </a:cubicBezTo>
                  <a:cubicBezTo>
                    <a:pt x="2702957" y="892538"/>
                    <a:pt x="2692511" y="896865"/>
                    <a:pt x="2681618" y="896865"/>
                  </a:cubicBezTo>
                  <a:lnTo>
                    <a:pt x="41070" y="896865"/>
                  </a:lnTo>
                  <a:cubicBezTo>
                    <a:pt x="30177" y="896865"/>
                    <a:pt x="19731" y="892538"/>
                    <a:pt x="12029" y="884836"/>
                  </a:cubicBezTo>
                  <a:cubicBezTo>
                    <a:pt x="4327" y="877134"/>
                    <a:pt x="0" y="866688"/>
                    <a:pt x="0" y="855796"/>
                  </a:cubicBezTo>
                  <a:lnTo>
                    <a:pt x="0" y="41070"/>
                  </a:lnTo>
                  <a:cubicBezTo>
                    <a:pt x="0" y="30177"/>
                    <a:pt x="4327" y="19731"/>
                    <a:pt x="12029" y="12029"/>
                  </a:cubicBezTo>
                  <a:cubicBezTo>
                    <a:pt x="19731" y="4327"/>
                    <a:pt x="30177" y="0"/>
                    <a:pt x="41070" y="0"/>
                  </a:cubicBezTo>
                  <a:close/>
                </a:path>
              </a:pathLst>
            </a:custGeom>
            <a:blipFill>
              <a:blip r:embed="rId4"/>
              <a:stretch>
                <a:fillRect l="0" t="-101789" r="0" b="-101789"/>
              </a:stretch>
            </a:blipFill>
          </p:spPr>
        </p:sp>
      </p:grpSp>
      <p:grpSp>
        <p:nvGrpSpPr>
          <p:cNvPr name="Group 20" id="20"/>
          <p:cNvGrpSpPr/>
          <p:nvPr/>
        </p:nvGrpSpPr>
        <p:grpSpPr>
          <a:xfrm rot="0">
            <a:off x="12571586" y="3149911"/>
            <a:ext cx="4122325" cy="1357912"/>
            <a:chOff x="0" y="0"/>
            <a:chExt cx="2722688" cy="896865"/>
          </a:xfrm>
        </p:grpSpPr>
        <p:sp>
          <p:nvSpPr>
            <p:cNvPr name="Freeform 21" id="21"/>
            <p:cNvSpPr/>
            <p:nvPr/>
          </p:nvSpPr>
          <p:spPr>
            <a:xfrm flipH="false" flipV="false" rot="0">
              <a:off x="0" y="0"/>
              <a:ext cx="2722688" cy="896865"/>
            </a:xfrm>
            <a:custGeom>
              <a:avLst/>
              <a:gdLst/>
              <a:ahLst/>
              <a:cxnLst/>
              <a:rect r="r" b="b" t="t" l="l"/>
              <a:pathLst>
                <a:path h="896865" w="2722688">
                  <a:moveTo>
                    <a:pt x="43195" y="0"/>
                  </a:moveTo>
                  <a:lnTo>
                    <a:pt x="2679493" y="0"/>
                  </a:lnTo>
                  <a:cubicBezTo>
                    <a:pt x="2690949" y="0"/>
                    <a:pt x="2701936" y="4551"/>
                    <a:pt x="2710036" y="12652"/>
                  </a:cubicBezTo>
                  <a:cubicBezTo>
                    <a:pt x="2718137" y="20752"/>
                    <a:pt x="2722688" y="31739"/>
                    <a:pt x="2722688" y="43195"/>
                  </a:cubicBezTo>
                  <a:lnTo>
                    <a:pt x="2722688" y="853670"/>
                  </a:lnTo>
                  <a:cubicBezTo>
                    <a:pt x="2722688" y="865126"/>
                    <a:pt x="2718137" y="876113"/>
                    <a:pt x="2710036" y="884214"/>
                  </a:cubicBezTo>
                  <a:cubicBezTo>
                    <a:pt x="2701936" y="892315"/>
                    <a:pt x="2690949" y="896865"/>
                    <a:pt x="2679493" y="896865"/>
                  </a:cubicBezTo>
                  <a:lnTo>
                    <a:pt x="43195" y="896865"/>
                  </a:lnTo>
                  <a:cubicBezTo>
                    <a:pt x="31739" y="896865"/>
                    <a:pt x="20752" y="892315"/>
                    <a:pt x="12652" y="884214"/>
                  </a:cubicBezTo>
                  <a:cubicBezTo>
                    <a:pt x="4551" y="876113"/>
                    <a:pt x="0" y="865126"/>
                    <a:pt x="0" y="853670"/>
                  </a:cubicBezTo>
                  <a:lnTo>
                    <a:pt x="0" y="43195"/>
                  </a:lnTo>
                  <a:cubicBezTo>
                    <a:pt x="0" y="31739"/>
                    <a:pt x="4551" y="20752"/>
                    <a:pt x="12652" y="12652"/>
                  </a:cubicBezTo>
                  <a:cubicBezTo>
                    <a:pt x="20752" y="4551"/>
                    <a:pt x="31739" y="0"/>
                    <a:pt x="43195" y="0"/>
                  </a:cubicBezTo>
                  <a:close/>
                </a:path>
              </a:pathLst>
            </a:custGeom>
            <a:blipFill>
              <a:blip r:embed="rId5"/>
              <a:stretch>
                <a:fillRect l="0" t="-101789" r="0" b="-101789"/>
              </a:stretch>
            </a:blipFill>
          </p:spPr>
        </p:sp>
      </p:grpSp>
      <p:sp>
        <p:nvSpPr>
          <p:cNvPr name="TextBox 22" id="22"/>
          <p:cNvSpPr txBox="true"/>
          <p:nvPr/>
        </p:nvSpPr>
        <p:spPr>
          <a:xfrm rot="0">
            <a:off x="195049" y="5527682"/>
            <a:ext cx="5535293" cy="1617682"/>
          </a:xfrm>
          <a:prstGeom prst="rect">
            <a:avLst/>
          </a:prstGeom>
        </p:spPr>
        <p:txBody>
          <a:bodyPr anchor="t" rtlCol="false" tIns="0" lIns="0" bIns="0" rIns="0">
            <a:spAutoFit/>
          </a:bodyPr>
          <a:lstStyle/>
          <a:p>
            <a:pPr algn="ctr" marL="661031" indent="-330516" lvl="1">
              <a:lnSpc>
                <a:spcPts val="4286"/>
              </a:lnSpc>
              <a:buFont typeface="Arial"/>
              <a:buChar char="•"/>
            </a:pPr>
            <a:r>
              <a:rPr lang="en-US" b="true" sz="3061">
                <a:solidFill>
                  <a:srgbClr val="000000"/>
                </a:solidFill>
                <a:latin typeface="Montserrat Bold"/>
                <a:ea typeface="Montserrat Bold"/>
                <a:cs typeface="Montserrat Bold"/>
                <a:sym typeface="Montserrat Bold"/>
              </a:rPr>
              <a:t>Google Lens</a:t>
            </a:r>
          </a:p>
          <a:p>
            <a:pPr algn="ctr">
              <a:lnSpc>
                <a:spcPts val="4409"/>
              </a:lnSpc>
            </a:pPr>
          </a:p>
          <a:p>
            <a:pPr algn="ctr" marL="661031" indent="-330516" lvl="1">
              <a:lnSpc>
                <a:spcPts val="4286"/>
              </a:lnSpc>
              <a:buFont typeface="Arial"/>
              <a:buChar char="•"/>
            </a:pPr>
            <a:r>
              <a:rPr lang="en-US" b="true" sz="3061">
                <a:solidFill>
                  <a:srgbClr val="000000"/>
                </a:solidFill>
                <a:latin typeface="Montserrat Bold"/>
                <a:ea typeface="Montserrat Bold"/>
                <a:cs typeface="Montserrat Bold"/>
                <a:sym typeface="Montserrat Bold"/>
              </a:rPr>
              <a:t>Google Photos</a:t>
            </a:r>
          </a:p>
        </p:txBody>
      </p:sp>
      <p:sp>
        <p:nvSpPr>
          <p:cNvPr name="TextBox 23" id="23"/>
          <p:cNvSpPr txBox="true"/>
          <p:nvPr/>
        </p:nvSpPr>
        <p:spPr>
          <a:xfrm rot="0">
            <a:off x="6063895" y="5518157"/>
            <a:ext cx="5687512" cy="1647945"/>
          </a:xfrm>
          <a:prstGeom prst="rect">
            <a:avLst/>
          </a:prstGeom>
        </p:spPr>
        <p:txBody>
          <a:bodyPr anchor="t" rtlCol="false" tIns="0" lIns="0" bIns="0" rIns="0">
            <a:spAutoFit/>
          </a:bodyPr>
          <a:lstStyle/>
          <a:p>
            <a:pPr algn="ctr" marL="679210" indent="-339605" lvl="1">
              <a:lnSpc>
                <a:spcPts val="4404"/>
              </a:lnSpc>
              <a:buFont typeface="Arial"/>
              <a:buChar char="•"/>
            </a:pPr>
            <a:r>
              <a:rPr lang="en-US" b="true" sz="3145">
                <a:solidFill>
                  <a:srgbClr val="000000"/>
                </a:solidFill>
                <a:latin typeface="Montserrat Bold"/>
                <a:ea typeface="Montserrat Bold"/>
                <a:cs typeface="Montserrat Bold"/>
                <a:sym typeface="Montserrat Bold"/>
              </a:rPr>
              <a:t>Azure Computer Vision</a:t>
            </a:r>
          </a:p>
          <a:p>
            <a:pPr algn="ctr">
              <a:lnSpc>
                <a:spcPts val="4404"/>
              </a:lnSpc>
            </a:pPr>
          </a:p>
          <a:p>
            <a:pPr algn="ctr" marL="679210" indent="-339605" lvl="1">
              <a:lnSpc>
                <a:spcPts val="4404"/>
              </a:lnSpc>
              <a:buFont typeface="Arial"/>
              <a:buChar char="•"/>
            </a:pPr>
            <a:r>
              <a:rPr lang="en-US" b="true" sz="3145">
                <a:solidFill>
                  <a:srgbClr val="000000"/>
                </a:solidFill>
                <a:latin typeface="Montserrat Bold"/>
                <a:ea typeface="Montserrat Bold"/>
                <a:cs typeface="Montserrat Bold"/>
                <a:sym typeface="Montserrat Bold"/>
              </a:rPr>
              <a:t>HoloLens</a:t>
            </a:r>
          </a:p>
        </p:txBody>
      </p:sp>
      <p:sp>
        <p:nvSpPr>
          <p:cNvPr name="TextBox 24" id="24"/>
          <p:cNvSpPr txBox="true"/>
          <p:nvPr/>
        </p:nvSpPr>
        <p:spPr>
          <a:xfrm rot="0">
            <a:off x="12379930" y="5521874"/>
            <a:ext cx="5679612" cy="1644015"/>
          </a:xfrm>
          <a:prstGeom prst="rect">
            <a:avLst/>
          </a:prstGeom>
        </p:spPr>
        <p:txBody>
          <a:bodyPr anchor="t" rtlCol="false" tIns="0" lIns="0" bIns="0" rIns="0">
            <a:spAutoFit/>
          </a:bodyPr>
          <a:lstStyle/>
          <a:p>
            <a:pPr algn="ctr" marL="680085" indent="-340042" lvl="1">
              <a:lnSpc>
                <a:spcPts val="4409"/>
              </a:lnSpc>
              <a:buFont typeface="Arial"/>
              <a:buChar char="•"/>
            </a:pPr>
            <a:r>
              <a:rPr lang="en-US" b="true" sz="3150">
                <a:solidFill>
                  <a:srgbClr val="000000"/>
                </a:solidFill>
                <a:latin typeface="Montserrat Bold"/>
                <a:ea typeface="Montserrat Bold"/>
                <a:cs typeface="Montserrat Bold"/>
                <a:sym typeface="Montserrat Bold"/>
              </a:rPr>
              <a:t>Amazon Rekognition</a:t>
            </a:r>
          </a:p>
          <a:p>
            <a:pPr algn="ctr">
              <a:lnSpc>
                <a:spcPts val="4409"/>
              </a:lnSpc>
            </a:pPr>
          </a:p>
          <a:p>
            <a:pPr algn="ctr" marL="680085" indent="-340042" lvl="1">
              <a:lnSpc>
                <a:spcPts val="4409"/>
              </a:lnSpc>
              <a:buFont typeface="Arial"/>
              <a:buChar char="•"/>
            </a:pPr>
            <a:r>
              <a:rPr lang="en-US" b="true" sz="3150">
                <a:solidFill>
                  <a:srgbClr val="000000"/>
                </a:solidFill>
                <a:latin typeface="Montserrat Bold"/>
                <a:ea typeface="Montserrat Bold"/>
                <a:cs typeface="Montserrat Bold"/>
                <a:sym typeface="Montserrat Bold"/>
              </a:rPr>
              <a:t>Amazon Go</a:t>
            </a:r>
          </a:p>
        </p:txBody>
      </p:sp>
      <p:sp>
        <p:nvSpPr>
          <p:cNvPr name="TextBox 25" id="25"/>
          <p:cNvSpPr txBox="true"/>
          <p:nvPr/>
        </p:nvSpPr>
        <p:spPr>
          <a:xfrm rot="0">
            <a:off x="5538992" y="1474178"/>
            <a:ext cx="9481824" cy="595782"/>
          </a:xfrm>
          <a:prstGeom prst="rect">
            <a:avLst/>
          </a:prstGeom>
        </p:spPr>
        <p:txBody>
          <a:bodyPr anchor="t" rtlCol="false" tIns="0" lIns="0" bIns="0" rIns="0">
            <a:spAutoFit/>
          </a:bodyPr>
          <a:lstStyle/>
          <a:p>
            <a:pPr algn="ctr">
              <a:lnSpc>
                <a:spcPts val="4570"/>
              </a:lnSpc>
            </a:pPr>
            <a:r>
              <a:rPr lang="en-US" sz="4231" b="true">
                <a:solidFill>
                  <a:srgbClr val="AD623C"/>
                </a:solidFill>
                <a:latin typeface="Montserrat Bold"/>
                <a:ea typeface="Montserrat Bold"/>
                <a:cs typeface="Montserrat Bold"/>
                <a:sym typeface="Montserrat Bold"/>
              </a:rPr>
              <a:t>Les géants de la computer vision</a:t>
            </a:r>
          </a:p>
        </p:txBody>
      </p:sp>
      <p:sp>
        <p:nvSpPr>
          <p:cNvPr name="TextBox 26" id="26"/>
          <p:cNvSpPr txBox="true"/>
          <p:nvPr/>
        </p:nvSpPr>
        <p:spPr>
          <a:xfrm rot="0">
            <a:off x="1028700" y="480482"/>
            <a:ext cx="4154799" cy="548218"/>
          </a:xfrm>
          <a:prstGeom prst="rect">
            <a:avLst/>
          </a:prstGeom>
        </p:spPr>
        <p:txBody>
          <a:bodyPr anchor="t" rtlCol="false" tIns="0" lIns="0" bIns="0" rIns="0">
            <a:spAutoFit/>
          </a:bodyPr>
          <a:lstStyle/>
          <a:p>
            <a:pPr algn="l">
              <a:lnSpc>
                <a:spcPts val="4433"/>
              </a:lnSpc>
            </a:pPr>
            <a:r>
              <a:rPr lang="en-US" sz="3166" spc="88" b="true">
                <a:solidFill>
                  <a:srgbClr val="AD623C"/>
                </a:solidFill>
                <a:latin typeface="Montserrat Bold"/>
                <a:ea typeface="Montserrat Bold"/>
                <a:cs typeface="Montserrat Bold"/>
                <a:sym typeface="Montserrat Bold"/>
              </a:rPr>
              <a:t>Computer Vision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118268" y="557525"/>
            <a:ext cx="1141032" cy="471175"/>
            <a:chOff x="0" y="0"/>
            <a:chExt cx="1521375" cy="628233"/>
          </a:xfrm>
        </p:grpSpPr>
        <p:grpSp>
          <p:nvGrpSpPr>
            <p:cNvPr name="Group 3" id="3"/>
            <p:cNvGrpSpPr/>
            <p:nvPr/>
          </p:nvGrpSpPr>
          <p:grpSpPr>
            <a:xfrm rot="0">
              <a:off x="0" y="0"/>
              <a:ext cx="628233" cy="62823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15000"/>
                    </a:srgbClr>
                  </a:gs>
                  <a:gs pos="100000">
                    <a:srgbClr val="2932FF">
                      <a:alpha val="15000"/>
                    </a:srgbClr>
                  </a:gs>
                </a:gsLst>
                <a:lin ang="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97714" y="0"/>
              <a:ext cx="628233" cy="62823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50000"/>
                    </a:srgbClr>
                  </a:gs>
                  <a:gs pos="100000">
                    <a:srgbClr val="2932FF">
                      <a:alpha val="50000"/>
                    </a:srgbClr>
                  </a:gs>
                </a:gsLst>
                <a:lin ang="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595428" y="0"/>
              <a:ext cx="628233" cy="62823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75000"/>
                    </a:srgbClr>
                  </a:gs>
                  <a:gs pos="100000">
                    <a:srgbClr val="2932FF">
                      <a:alpha val="75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893143" y="0"/>
              <a:ext cx="628233" cy="62823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100000"/>
                    </a:srgbClr>
                  </a:gs>
                  <a:gs pos="100000">
                    <a:srgbClr val="2932FF">
                      <a:alpha val="100000"/>
                    </a:srgbClr>
                  </a:gs>
                </a:gsLst>
                <a:lin ang="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sp>
        <p:nvSpPr>
          <p:cNvPr name="Freeform 15" id="15"/>
          <p:cNvSpPr/>
          <p:nvPr/>
        </p:nvSpPr>
        <p:spPr>
          <a:xfrm flipH="false" flipV="false" rot="0">
            <a:off x="118962"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36" t="0" r="-1136"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4153976"/>
            <a:ext cx="16230600" cy="5104324"/>
            <a:chOff x="0" y="0"/>
            <a:chExt cx="4274726" cy="1344349"/>
          </a:xfrm>
        </p:grpSpPr>
        <p:sp>
          <p:nvSpPr>
            <p:cNvPr name="Freeform 3" id="3"/>
            <p:cNvSpPr/>
            <p:nvPr/>
          </p:nvSpPr>
          <p:spPr>
            <a:xfrm flipH="false" flipV="false" rot="0">
              <a:off x="0" y="0"/>
              <a:ext cx="4274726" cy="1344349"/>
            </a:xfrm>
            <a:custGeom>
              <a:avLst/>
              <a:gdLst/>
              <a:ahLst/>
              <a:cxnLst/>
              <a:rect r="r" b="b" t="t" l="l"/>
              <a:pathLst>
                <a:path h="1344349" w="4274726">
                  <a:moveTo>
                    <a:pt x="0" y="0"/>
                  </a:moveTo>
                  <a:lnTo>
                    <a:pt x="4274726" y="0"/>
                  </a:lnTo>
                  <a:lnTo>
                    <a:pt x="4274726" y="1344349"/>
                  </a:lnTo>
                  <a:lnTo>
                    <a:pt x="0" y="1344349"/>
                  </a:lnTo>
                  <a:close/>
                </a:path>
              </a:pathLst>
            </a:custGeom>
            <a:solidFill>
              <a:srgbClr val="F6F6F6"/>
            </a:solidFill>
          </p:spPr>
        </p:sp>
        <p:sp>
          <p:nvSpPr>
            <p:cNvPr name="TextBox 4" id="4"/>
            <p:cNvSpPr txBox="true"/>
            <p:nvPr/>
          </p:nvSpPr>
          <p:spPr>
            <a:xfrm>
              <a:off x="0" y="-38100"/>
              <a:ext cx="4274726" cy="138244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118268" y="557525"/>
            <a:ext cx="1141032" cy="471175"/>
            <a:chOff x="0" y="0"/>
            <a:chExt cx="1521375" cy="628233"/>
          </a:xfrm>
        </p:grpSpPr>
        <p:grpSp>
          <p:nvGrpSpPr>
            <p:cNvPr name="Group 6" id="6"/>
            <p:cNvGrpSpPr/>
            <p:nvPr/>
          </p:nvGrpSpPr>
          <p:grpSpPr>
            <a:xfrm rot="0">
              <a:off x="0" y="0"/>
              <a:ext cx="628233" cy="62823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15000"/>
                    </a:srgbClr>
                  </a:gs>
                  <a:gs pos="100000">
                    <a:srgbClr val="2932FF">
                      <a:alpha val="15000"/>
                    </a:srgbClr>
                  </a:gs>
                </a:gsLst>
                <a:lin ang="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297714" y="0"/>
              <a:ext cx="628233" cy="62823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50000"/>
                    </a:srgbClr>
                  </a:gs>
                  <a:gs pos="100000">
                    <a:srgbClr val="2932FF">
                      <a:alpha val="50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595428" y="0"/>
              <a:ext cx="628233" cy="62823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75000"/>
                    </a:srgbClr>
                  </a:gs>
                  <a:gs pos="100000">
                    <a:srgbClr val="2932FF">
                      <a:alpha val="75000"/>
                    </a:srgbClr>
                  </a:gs>
                </a:gsLst>
                <a:lin ang="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893143" y="0"/>
              <a:ext cx="628233" cy="62823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100000"/>
                    </a:srgbClr>
                  </a:gs>
                  <a:gs pos="100000">
                    <a:srgbClr val="2932FF">
                      <a:alpha val="100000"/>
                    </a:srgbClr>
                  </a:gs>
                </a:gsLst>
                <a:lin ang="0"/>
              </a:gra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sp>
        <p:nvSpPr>
          <p:cNvPr name="Freeform 18" id="18"/>
          <p:cNvSpPr/>
          <p:nvPr/>
        </p:nvSpPr>
        <p:spPr>
          <a:xfrm flipH="false" flipV="false" rot="0">
            <a:off x="0" y="11430"/>
            <a:ext cx="18288000" cy="10264140"/>
          </a:xfrm>
          <a:custGeom>
            <a:avLst/>
            <a:gdLst/>
            <a:ahLst/>
            <a:cxnLst/>
            <a:rect r="r" b="b" t="t" l="l"/>
            <a:pathLst>
              <a:path h="10264140" w="18288000">
                <a:moveTo>
                  <a:pt x="0" y="0"/>
                </a:moveTo>
                <a:lnTo>
                  <a:pt x="18288000" y="0"/>
                </a:lnTo>
                <a:lnTo>
                  <a:pt x="18288000" y="10264140"/>
                </a:lnTo>
                <a:lnTo>
                  <a:pt x="0" y="10264140"/>
                </a:lnTo>
                <a:lnTo>
                  <a:pt x="0" y="0"/>
                </a:lnTo>
                <a:close/>
              </a:path>
            </a:pathLst>
          </a:custGeom>
          <a:blipFill>
            <a:blip r:embed="rId2"/>
            <a:stretch>
              <a:fillRect l="0" t="0" r="0" b="0"/>
            </a:stretch>
          </a:blipFill>
        </p:spPr>
      </p:sp>
      <p:sp>
        <p:nvSpPr>
          <p:cNvPr name="TextBox 19" id="19"/>
          <p:cNvSpPr txBox="true"/>
          <p:nvPr/>
        </p:nvSpPr>
        <p:spPr>
          <a:xfrm rot="0">
            <a:off x="3187182" y="3763730"/>
            <a:ext cx="1193111" cy="704293"/>
          </a:xfrm>
          <a:prstGeom prst="rect">
            <a:avLst/>
          </a:prstGeom>
        </p:spPr>
        <p:txBody>
          <a:bodyPr anchor="t" rtlCol="false" tIns="0" lIns="0" bIns="0" rIns="0">
            <a:spAutoFit/>
          </a:bodyPr>
          <a:lstStyle/>
          <a:p>
            <a:pPr algn="ctr">
              <a:lnSpc>
                <a:spcPts val="5816"/>
              </a:lnSpc>
            </a:pPr>
            <a:r>
              <a:rPr lang="en-US" sz="4154" b="true">
                <a:solidFill>
                  <a:srgbClr val="FFFFFF"/>
                </a:solidFill>
                <a:latin typeface="Montserrat Bold"/>
                <a:ea typeface="Montserrat Bold"/>
                <a:cs typeface="Montserrat Bold"/>
                <a:sym typeface="Montserrat Bold"/>
              </a:rPr>
              <a:t>01</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552879" y="557525"/>
            <a:ext cx="1141032" cy="471175"/>
            <a:chOff x="0" y="0"/>
            <a:chExt cx="1521375" cy="628233"/>
          </a:xfrm>
        </p:grpSpPr>
        <p:grpSp>
          <p:nvGrpSpPr>
            <p:cNvPr name="Group 3" id="3"/>
            <p:cNvGrpSpPr/>
            <p:nvPr/>
          </p:nvGrpSpPr>
          <p:grpSpPr>
            <a:xfrm rot="0">
              <a:off x="0" y="0"/>
              <a:ext cx="628233" cy="62823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4902"/>
                </a:srgbClr>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97714" y="0"/>
              <a:ext cx="628233" cy="62823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49804"/>
                </a:srgbClr>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595428" y="0"/>
              <a:ext cx="628233" cy="62823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4902"/>
                </a:srgbClr>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893143" y="0"/>
              <a:ext cx="628233" cy="62823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sp>
        <p:nvSpPr>
          <p:cNvPr name="Freeform 15" id="15"/>
          <p:cNvSpPr/>
          <p:nvPr/>
        </p:nvSpPr>
        <p:spPr>
          <a:xfrm flipH="false" flipV="false" rot="0">
            <a:off x="16884411" y="28575"/>
            <a:ext cx="1422639" cy="1180816"/>
          </a:xfrm>
          <a:custGeom>
            <a:avLst/>
            <a:gdLst/>
            <a:ahLst/>
            <a:cxnLst/>
            <a:rect r="r" b="b" t="t" l="l"/>
            <a:pathLst>
              <a:path h="1180816" w="1422639">
                <a:moveTo>
                  <a:pt x="0" y="0"/>
                </a:moveTo>
                <a:lnTo>
                  <a:pt x="1422639" y="0"/>
                </a:lnTo>
                <a:lnTo>
                  <a:pt x="1422639" y="1180816"/>
                </a:lnTo>
                <a:lnTo>
                  <a:pt x="0" y="1180816"/>
                </a:lnTo>
                <a:lnTo>
                  <a:pt x="0" y="0"/>
                </a:lnTo>
                <a:close/>
              </a:path>
            </a:pathLst>
          </a:custGeom>
          <a:blipFill>
            <a:blip r:embed="rId2"/>
            <a:stretch>
              <a:fillRect l="0" t="0" r="0" b="0"/>
            </a:stretch>
          </a:blipFill>
        </p:spPr>
      </p:sp>
      <p:sp>
        <p:nvSpPr>
          <p:cNvPr name="TextBox 16" id="16"/>
          <p:cNvSpPr txBox="true"/>
          <p:nvPr/>
        </p:nvSpPr>
        <p:spPr>
          <a:xfrm rot="0">
            <a:off x="4403088" y="1474178"/>
            <a:ext cx="9481824" cy="595782"/>
          </a:xfrm>
          <a:prstGeom prst="rect">
            <a:avLst/>
          </a:prstGeom>
        </p:spPr>
        <p:txBody>
          <a:bodyPr anchor="t" rtlCol="false" tIns="0" lIns="0" bIns="0" rIns="0">
            <a:spAutoFit/>
          </a:bodyPr>
          <a:lstStyle/>
          <a:p>
            <a:pPr algn="ctr">
              <a:lnSpc>
                <a:spcPts val="4570"/>
              </a:lnSpc>
            </a:pPr>
            <a:r>
              <a:rPr lang="en-US" sz="4231" b="true">
                <a:solidFill>
                  <a:srgbClr val="AD623C"/>
                </a:solidFill>
                <a:latin typeface="Montserrat Bold"/>
                <a:ea typeface="Montserrat Bold"/>
                <a:cs typeface="Montserrat Bold"/>
                <a:sym typeface="Montserrat Bold"/>
              </a:rPr>
              <a:t>Fonctionnement</a:t>
            </a:r>
          </a:p>
        </p:txBody>
      </p:sp>
      <p:sp>
        <p:nvSpPr>
          <p:cNvPr name="TextBox 17" id="17"/>
          <p:cNvSpPr txBox="true"/>
          <p:nvPr/>
        </p:nvSpPr>
        <p:spPr>
          <a:xfrm rot="0">
            <a:off x="1028700" y="480482"/>
            <a:ext cx="4154799" cy="548218"/>
          </a:xfrm>
          <a:prstGeom prst="rect">
            <a:avLst/>
          </a:prstGeom>
        </p:spPr>
        <p:txBody>
          <a:bodyPr anchor="t" rtlCol="false" tIns="0" lIns="0" bIns="0" rIns="0">
            <a:spAutoFit/>
          </a:bodyPr>
          <a:lstStyle/>
          <a:p>
            <a:pPr algn="l">
              <a:lnSpc>
                <a:spcPts val="4433"/>
              </a:lnSpc>
            </a:pPr>
            <a:r>
              <a:rPr lang="en-US" sz="3166" spc="88" b="true">
                <a:solidFill>
                  <a:srgbClr val="AD623C"/>
                </a:solidFill>
                <a:latin typeface="Montserrat Bold"/>
                <a:ea typeface="Montserrat Bold"/>
                <a:cs typeface="Montserrat Bold"/>
                <a:sym typeface="Montserrat Bold"/>
              </a:rPr>
              <a:t>Fontionnement</a:t>
            </a:r>
          </a:p>
        </p:txBody>
      </p:sp>
      <p:sp>
        <p:nvSpPr>
          <p:cNvPr name="TextBox 18" id="18"/>
          <p:cNvSpPr txBox="true"/>
          <p:nvPr/>
        </p:nvSpPr>
        <p:spPr>
          <a:xfrm rot="0">
            <a:off x="2194523" y="3415514"/>
            <a:ext cx="13928872" cy="2692904"/>
          </a:xfrm>
          <a:prstGeom prst="rect">
            <a:avLst/>
          </a:prstGeom>
        </p:spPr>
        <p:txBody>
          <a:bodyPr anchor="t" rtlCol="false" tIns="0" lIns="0" bIns="0" rIns="0">
            <a:spAutoFit/>
          </a:bodyPr>
          <a:lstStyle/>
          <a:p>
            <a:pPr algn="just">
              <a:lnSpc>
                <a:spcPts val="4347"/>
              </a:lnSpc>
            </a:pPr>
            <a:r>
              <a:rPr lang="en-US" sz="3105" b="true">
                <a:solidFill>
                  <a:srgbClr val="000000"/>
                </a:solidFill>
                <a:latin typeface="Montserrat Bold"/>
                <a:ea typeface="Montserrat Bold"/>
                <a:cs typeface="Montserrat Bold"/>
                <a:sym typeface="Montserrat Bold"/>
              </a:rPr>
              <a:t>Le fonctionnement de la Computer Vision repose sur l’extraction, l’analyse et </a:t>
            </a:r>
            <a:r>
              <a:rPr lang="en-US" sz="3105" b="true">
                <a:solidFill>
                  <a:srgbClr val="000000"/>
                </a:solidFill>
                <a:latin typeface="Montserrat Bold"/>
                <a:ea typeface="Montserrat Bold"/>
                <a:cs typeface="Montserrat Bold"/>
                <a:sym typeface="Montserrat Bold"/>
              </a:rPr>
              <a:t>l’interprétation des informations visuelles (images ou vidéos) pour permettre à un ordinateur de "comprendre" ces données.</a:t>
            </a:r>
          </a:p>
          <a:p>
            <a:pPr algn="just">
              <a:lnSpc>
                <a:spcPts val="4347"/>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552879" y="557525"/>
            <a:ext cx="1141032" cy="471175"/>
            <a:chOff x="0" y="0"/>
            <a:chExt cx="1521375" cy="628233"/>
          </a:xfrm>
        </p:grpSpPr>
        <p:grpSp>
          <p:nvGrpSpPr>
            <p:cNvPr name="Group 3" id="3"/>
            <p:cNvGrpSpPr/>
            <p:nvPr/>
          </p:nvGrpSpPr>
          <p:grpSpPr>
            <a:xfrm rot="0">
              <a:off x="0" y="0"/>
              <a:ext cx="628233" cy="62823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4902"/>
                </a:srgbClr>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97714" y="0"/>
              <a:ext cx="628233" cy="62823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49804"/>
                </a:srgbClr>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595428" y="0"/>
              <a:ext cx="628233" cy="62823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4902"/>
                </a:srgbClr>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893143" y="0"/>
              <a:ext cx="628233" cy="62823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sp>
        <p:nvSpPr>
          <p:cNvPr name="Freeform 15" id="15"/>
          <p:cNvSpPr/>
          <p:nvPr/>
        </p:nvSpPr>
        <p:spPr>
          <a:xfrm flipH="false" flipV="false" rot="0">
            <a:off x="16884411" y="28575"/>
            <a:ext cx="1422639" cy="1180816"/>
          </a:xfrm>
          <a:custGeom>
            <a:avLst/>
            <a:gdLst/>
            <a:ahLst/>
            <a:cxnLst/>
            <a:rect r="r" b="b" t="t" l="l"/>
            <a:pathLst>
              <a:path h="1180816" w="1422639">
                <a:moveTo>
                  <a:pt x="0" y="0"/>
                </a:moveTo>
                <a:lnTo>
                  <a:pt x="1422639" y="0"/>
                </a:lnTo>
                <a:lnTo>
                  <a:pt x="1422639" y="1180816"/>
                </a:lnTo>
                <a:lnTo>
                  <a:pt x="0" y="1180816"/>
                </a:lnTo>
                <a:lnTo>
                  <a:pt x="0" y="0"/>
                </a:lnTo>
                <a:close/>
              </a:path>
            </a:pathLst>
          </a:custGeom>
          <a:blipFill>
            <a:blip r:embed="rId2"/>
            <a:stretch>
              <a:fillRect l="0" t="0" r="0" b="0"/>
            </a:stretch>
          </a:blipFill>
        </p:spPr>
      </p:sp>
      <p:sp>
        <p:nvSpPr>
          <p:cNvPr name="TextBox 16" id="16"/>
          <p:cNvSpPr txBox="true"/>
          <p:nvPr/>
        </p:nvSpPr>
        <p:spPr>
          <a:xfrm rot="0">
            <a:off x="4403088" y="1474178"/>
            <a:ext cx="9481824" cy="1174696"/>
          </a:xfrm>
          <a:prstGeom prst="rect">
            <a:avLst/>
          </a:prstGeom>
        </p:spPr>
        <p:txBody>
          <a:bodyPr anchor="t" rtlCol="false" tIns="0" lIns="0" bIns="0" rIns="0">
            <a:spAutoFit/>
          </a:bodyPr>
          <a:lstStyle/>
          <a:p>
            <a:pPr algn="ctr">
              <a:lnSpc>
                <a:spcPts val="4570"/>
              </a:lnSpc>
            </a:pPr>
            <a:r>
              <a:rPr lang="en-US" sz="4231" b="true">
                <a:solidFill>
                  <a:srgbClr val="AD623C"/>
                </a:solidFill>
                <a:latin typeface="Montserrat Bold"/>
                <a:ea typeface="Montserrat Bold"/>
                <a:cs typeface="Montserrat Bold"/>
                <a:sym typeface="Montserrat Bold"/>
              </a:rPr>
              <a:t>Acquisition des données visuelles</a:t>
            </a:r>
          </a:p>
        </p:txBody>
      </p:sp>
      <p:sp>
        <p:nvSpPr>
          <p:cNvPr name="TextBox 17" id="17"/>
          <p:cNvSpPr txBox="true"/>
          <p:nvPr/>
        </p:nvSpPr>
        <p:spPr>
          <a:xfrm rot="0">
            <a:off x="1028700" y="480482"/>
            <a:ext cx="4154799" cy="548218"/>
          </a:xfrm>
          <a:prstGeom prst="rect">
            <a:avLst/>
          </a:prstGeom>
        </p:spPr>
        <p:txBody>
          <a:bodyPr anchor="t" rtlCol="false" tIns="0" lIns="0" bIns="0" rIns="0">
            <a:spAutoFit/>
          </a:bodyPr>
          <a:lstStyle/>
          <a:p>
            <a:pPr algn="l">
              <a:lnSpc>
                <a:spcPts val="4433"/>
              </a:lnSpc>
            </a:pPr>
            <a:r>
              <a:rPr lang="en-US" sz="3166" spc="88" b="true">
                <a:solidFill>
                  <a:srgbClr val="AD623C"/>
                </a:solidFill>
                <a:latin typeface="Montserrat Bold"/>
                <a:ea typeface="Montserrat Bold"/>
                <a:cs typeface="Montserrat Bold"/>
                <a:sym typeface="Montserrat Bold"/>
              </a:rPr>
              <a:t>Fontionnement</a:t>
            </a:r>
          </a:p>
        </p:txBody>
      </p:sp>
      <p:grpSp>
        <p:nvGrpSpPr>
          <p:cNvPr name="Group 18" id="18"/>
          <p:cNvGrpSpPr/>
          <p:nvPr/>
        </p:nvGrpSpPr>
        <p:grpSpPr>
          <a:xfrm rot="0">
            <a:off x="1912989" y="1520225"/>
            <a:ext cx="1193111" cy="889920"/>
            <a:chOff x="0" y="0"/>
            <a:chExt cx="1590815" cy="1186561"/>
          </a:xfrm>
        </p:grpSpPr>
        <p:grpSp>
          <p:nvGrpSpPr>
            <p:cNvPr name="Group 19" id="19"/>
            <p:cNvGrpSpPr/>
            <p:nvPr/>
          </p:nvGrpSpPr>
          <p:grpSpPr>
            <a:xfrm rot="0">
              <a:off x="0" y="0"/>
              <a:ext cx="1590815" cy="1186561"/>
              <a:chOff x="0" y="0"/>
              <a:chExt cx="360499" cy="268890"/>
            </a:xfrm>
          </p:grpSpPr>
          <p:sp>
            <p:nvSpPr>
              <p:cNvPr name="Freeform 20" id="20"/>
              <p:cNvSpPr/>
              <p:nvPr/>
            </p:nvSpPr>
            <p:spPr>
              <a:xfrm flipH="false" flipV="false" rot="0">
                <a:off x="0" y="0"/>
                <a:ext cx="360499" cy="268890"/>
              </a:xfrm>
              <a:custGeom>
                <a:avLst/>
                <a:gdLst/>
                <a:ahLst/>
                <a:cxnLst/>
                <a:rect r="r" b="b" t="t" l="l"/>
                <a:pathLst>
                  <a:path h="268890" w="360499">
                    <a:moveTo>
                      <a:pt x="0" y="0"/>
                    </a:moveTo>
                    <a:lnTo>
                      <a:pt x="360499" y="0"/>
                    </a:lnTo>
                    <a:lnTo>
                      <a:pt x="360499" y="268890"/>
                    </a:lnTo>
                    <a:lnTo>
                      <a:pt x="0" y="268890"/>
                    </a:lnTo>
                    <a:close/>
                  </a:path>
                </a:pathLst>
              </a:custGeom>
              <a:solidFill>
                <a:srgbClr val="AD623C"/>
              </a:solidFill>
            </p:spPr>
          </p:sp>
          <p:sp>
            <p:nvSpPr>
              <p:cNvPr name="TextBox 21" id="21"/>
              <p:cNvSpPr txBox="true"/>
              <p:nvPr/>
            </p:nvSpPr>
            <p:spPr>
              <a:xfrm>
                <a:off x="0" y="-38100"/>
                <a:ext cx="360499" cy="306990"/>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0" y="98352"/>
              <a:ext cx="1590815" cy="913657"/>
            </a:xfrm>
            <a:prstGeom prst="rect">
              <a:avLst/>
            </a:prstGeom>
          </p:spPr>
          <p:txBody>
            <a:bodyPr anchor="t" rtlCol="false" tIns="0" lIns="0" bIns="0" rIns="0">
              <a:spAutoFit/>
            </a:bodyPr>
            <a:lstStyle/>
            <a:p>
              <a:pPr algn="ctr">
                <a:lnSpc>
                  <a:spcPts val="5816"/>
                </a:lnSpc>
              </a:pPr>
              <a:r>
                <a:rPr lang="en-US" sz="4154" b="true">
                  <a:solidFill>
                    <a:srgbClr val="FBFBFC"/>
                  </a:solidFill>
                  <a:latin typeface="Montserrat Bold"/>
                  <a:ea typeface="Montserrat Bold"/>
                  <a:cs typeface="Montserrat Bold"/>
                  <a:sym typeface="Montserrat Bold"/>
                </a:rPr>
                <a:t>01</a:t>
              </a:r>
            </a:p>
          </p:txBody>
        </p:sp>
      </p:grpSp>
      <p:sp>
        <p:nvSpPr>
          <p:cNvPr name="TextBox 23" id="23"/>
          <p:cNvSpPr txBox="true"/>
          <p:nvPr/>
        </p:nvSpPr>
        <p:spPr>
          <a:xfrm rot="0">
            <a:off x="2194523" y="4082798"/>
            <a:ext cx="14689887" cy="2692904"/>
          </a:xfrm>
          <a:prstGeom prst="rect">
            <a:avLst/>
          </a:prstGeom>
        </p:spPr>
        <p:txBody>
          <a:bodyPr anchor="t" rtlCol="false" tIns="0" lIns="0" bIns="0" rIns="0">
            <a:spAutoFit/>
          </a:bodyPr>
          <a:lstStyle/>
          <a:p>
            <a:pPr algn="just">
              <a:lnSpc>
                <a:spcPts val="4347"/>
              </a:lnSpc>
            </a:pPr>
            <a:r>
              <a:rPr lang="en-US" sz="3105" b="true">
                <a:solidFill>
                  <a:srgbClr val="000000"/>
                </a:solidFill>
                <a:latin typeface="Montserrat Bold"/>
                <a:ea typeface="Montserrat Bold"/>
                <a:cs typeface="Montserrat Bold"/>
                <a:sym typeface="Montserrat Bold"/>
              </a:rPr>
              <a:t>Les données d'entrée peuvent provenir :</a:t>
            </a:r>
          </a:p>
          <a:p>
            <a:pPr algn="just">
              <a:lnSpc>
                <a:spcPts val="4347"/>
              </a:lnSpc>
            </a:pPr>
            <a:r>
              <a:rPr lang="en-US" sz="3105" b="true">
                <a:solidFill>
                  <a:srgbClr val="000000"/>
                </a:solidFill>
                <a:latin typeface="Montserrat Bold"/>
                <a:ea typeface="Montserrat Bold"/>
                <a:cs typeface="Montserrat Bold"/>
                <a:sym typeface="Montserrat Bold"/>
              </a:rPr>
              <a:t>D'une caméra (images en direct ou vidéos).</a:t>
            </a:r>
          </a:p>
          <a:p>
            <a:pPr algn="just">
              <a:lnSpc>
                <a:spcPts val="4347"/>
              </a:lnSpc>
            </a:pPr>
            <a:r>
              <a:rPr lang="en-US" sz="3105" b="true">
                <a:solidFill>
                  <a:srgbClr val="000000"/>
                </a:solidFill>
                <a:latin typeface="Montserrat Bold"/>
                <a:ea typeface="Montserrat Bold"/>
                <a:cs typeface="Montserrat Bold"/>
                <a:sym typeface="Montserrat Bold"/>
              </a:rPr>
              <a:t>De bases de données d'images (comme CIFAR-10, COCO, </a:t>
            </a:r>
            <a:r>
              <a:rPr lang="en-US" sz="3105" b="true">
                <a:solidFill>
                  <a:srgbClr val="AD623C"/>
                </a:solidFill>
                <a:latin typeface="Montserrat Bold"/>
                <a:ea typeface="Montserrat Bold"/>
                <a:cs typeface="Montserrat Bold"/>
                <a:sym typeface="Montserrat Bold"/>
              </a:rPr>
              <a:t>ImageNet</a:t>
            </a:r>
            <a:r>
              <a:rPr lang="en-US" sz="3105" b="true">
                <a:solidFill>
                  <a:srgbClr val="000000"/>
                </a:solidFill>
                <a:latin typeface="Montserrat Bold"/>
                <a:ea typeface="Montserrat Bold"/>
                <a:cs typeface="Montserrat Bold"/>
                <a:sym typeface="Montserrat Bold"/>
              </a:rPr>
              <a:t>).</a:t>
            </a:r>
          </a:p>
          <a:p>
            <a:pPr algn="just">
              <a:lnSpc>
                <a:spcPts val="4347"/>
              </a:lnSpc>
            </a:pPr>
            <a:r>
              <a:rPr lang="en-US" sz="3105" b="true">
                <a:solidFill>
                  <a:srgbClr val="000000"/>
                </a:solidFill>
                <a:latin typeface="Montserrat Bold"/>
                <a:ea typeface="Montserrat Bold"/>
                <a:cs typeface="Montserrat Bold"/>
                <a:sym typeface="Montserrat Bold"/>
              </a:rPr>
              <a:t>De fichiers locaux (</a:t>
            </a:r>
            <a:r>
              <a:rPr lang="en-US" sz="3105" b="true">
                <a:solidFill>
                  <a:srgbClr val="AD623C"/>
                </a:solidFill>
                <a:latin typeface="Montserrat Bold"/>
                <a:ea typeface="Montserrat Bold"/>
                <a:cs typeface="Montserrat Bold"/>
                <a:sym typeface="Montserrat Bold"/>
              </a:rPr>
              <a:t>Ex: </a:t>
            </a:r>
            <a:r>
              <a:rPr lang="en-US" sz="3105" b="true">
                <a:solidFill>
                  <a:srgbClr val="000000"/>
                </a:solidFill>
                <a:latin typeface="Montserrat Bold"/>
                <a:ea typeface="Montserrat Bold"/>
                <a:cs typeface="Montserrat Bold"/>
                <a:sym typeface="Montserrat Bold"/>
              </a:rPr>
              <a:t>des photos sur un disque dur).</a:t>
            </a:r>
          </a:p>
          <a:p>
            <a:pPr algn="just">
              <a:lnSpc>
                <a:spcPts val="4347"/>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552879" y="557525"/>
            <a:ext cx="1141032" cy="471175"/>
            <a:chOff x="0" y="0"/>
            <a:chExt cx="1521375" cy="628233"/>
          </a:xfrm>
        </p:grpSpPr>
        <p:grpSp>
          <p:nvGrpSpPr>
            <p:cNvPr name="Group 3" id="3"/>
            <p:cNvGrpSpPr/>
            <p:nvPr/>
          </p:nvGrpSpPr>
          <p:grpSpPr>
            <a:xfrm rot="0">
              <a:off x="0" y="0"/>
              <a:ext cx="628233" cy="62823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4902"/>
                </a:srgbClr>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97714" y="0"/>
              <a:ext cx="628233" cy="62823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49804"/>
                </a:srgbClr>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595428" y="0"/>
              <a:ext cx="628233" cy="62823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4902"/>
                </a:srgbClr>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893143" y="0"/>
              <a:ext cx="628233" cy="62823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sp>
        <p:nvSpPr>
          <p:cNvPr name="Freeform 15" id="15"/>
          <p:cNvSpPr/>
          <p:nvPr/>
        </p:nvSpPr>
        <p:spPr>
          <a:xfrm flipH="false" flipV="false" rot="0">
            <a:off x="16884411" y="28575"/>
            <a:ext cx="1422639" cy="1180816"/>
          </a:xfrm>
          <a:custGeom>
            <a:avLst/>
            <a:gdLst/>
            <a:ahLst/>
            <a:cxnLst/>
            <a:rect r="r" b="b" t="t" l="l"/>
            <a:pathLst>
              <a:path h="1180816" w="1422639">
                <a:moveTo>
                  <a:pt x="0" y="0"/>
                </a:moveTo>
                <a:lnTo>
                  <a:pt x="1422639" y="0"/>
                </a:lnTo>
                <a:lnTo>
                  <a:pt x="1422639" y="1180816"/>
                </a:lnTo>
                <a:lnTo>
                  <a:pt x="0" y="1180816"/>
                </a:lnTo>
                <a:lnTo>
                  <a:pt x="0" y="0"/>
                </a:lnTo>
                <a:close/>
              </a:path>
            </a:pathLst>
          </a:custGeom>
          <a:blipFill>
            <a:blip r:embed="rId2"/>
            <a:stretch>
              <a:fillRect l="0" t="0" r="0" b="0"/>
            </a:stretch>
          </a:blipFill>
        </p:spPr>
      </p:sp>
      <p:sp>
        <p:nvSpPr>
          <p:cNvPr name="TextBox 16" id="16"/>
          <p:cNvSpPr txBox="true"/>
          <p:nvPr/>
        </p:nvSpPr>
        <p:spPr>
          <a:xfrm rot="0">
            <a:off x="4403088" y="1474178"/>
            <a:ext cx="9481824" cy="595782"/>
          </a:xfrm>
          <a:prstGeom prst="rect">
            <a:avLst/>
          </a:prstGeom>
        </p:spPr>
        <p:txBody>
          <a:bodyPr anchor="t" rtlCol="false" tIns="0" lIns="0" bIns="0" rIns="0">
            <a:spAutoFit/>
          </a:bodyPr>
          <a:lstStyle/>
          <a:p>
            <a:pPr algn="ctr">
              <a:lnSpc>
                <a:spcPts val="4570"/>
              </a:lnSpc>
            </a:pPr>
            <a:r>
              <a:rPr lang="en-US" sz="4231" b="true">
                <a:solidFill>
                  <a:srgbClr val="AD623C"/>
                </a:solidFill>
                <a:latin typeface="Montserrat Bold"/>
                <a:ea typeface="Montserrat Bold"/>
                <a:cs typeface="Montserrat Bold"/>
                <a:sym typeface="Montserrat Bold"/>
              </a:rPr>
              <a:t>Prétraitement des données</a:t>
            </a:r>
          </a:p>
        </p:txBody>
      </p:sp>
      <p:sp>
        <p:nvSpPr>
          <p:cNvPr name="TextBox 17" id="17"/>
          <p:cNvSpPr txBox="true"/>
          <p:nvPr/>
        </p:nvSpPr>
        <p:spPr>
          <a:xfrm rot="0">
            <a:off x="1028700" y="480482"/>
            <a:ext cx="4154799" cy="548218"/>
          </a:xfrm>
          <a:prstGeom prst="rect">
            <a:avLst/>
          </a:prstGeom>
        </p:spPr>
        <p:txBody>
          <a:bodyPr anchor="t" rtlCol="false" tIns="0" lIns="0" bIns="0" rIns="0">
            <a:spAutoFit/>
          </a:bodyPr>
          <a:lstStyle/>
          <a:p>
            <a:pPr algn="l">
              <a:lnSpc>
                <a:spcPts val="4433"/>
              </a:lnSpc>
            </a:pPr>
            <a:r>
              <a:rPr lang="en-US" sz="3166" spc="88" b="true">
                <a:solidFill>
                  <a:srgbClr val="AD623C"/>
                </a:solidFill>
                <a:latin typeface="Montserrat Bold"/>
                <a:ea typeface="Montserrat Bold"/>
                <a:cs typeface="Montserrat Bold"/>
                <a:sym typeface="Montserrat Bold"/>
              </a:rPr>
              <a:t>Fontionnement</a:t>
            </a:r>
          </a:p>
        </p:txBody>
      </p:sp>
      <p:grpSp>
        <p:nvGrpSpPr>
          <p:cNvPr name="Group 18" id="18"/>
          <p:cNvGrpSpPr/>
          <p:nvPr/>
        </p:nvGrpSpPr>
        <p:grpSpPr>
          <a:xfrm rot="0">
            <a:off x="1912989" y="1592753"/>
            <a:ext cx="1193111" cy="889920"/>
            <a:chOff x="0" y="0"/>
            <a:chExt cx="1590815" cy="1186561"/>
          </a:xfrm>
        </p:grpSpPr>
        <p:grpSp>
          <p:nvGrpSpPr>
            <p:cNvPr name="Group 19" id="19"/>
            <p:cNvGrpSpPr/>
            <p:nvPr/>
          </p:nvGrpSpPr>
          <p:grpSpPr>
            <a:xfrm rot="0">
              <a:off x="0" y="0"/>
              <a:ext cx="1590815" cy="1186561"/>
              <a:chOff x="0" y="0"/>
              <a:chExt cx="360499" cy="268890"/>
            </a:xfrm>
          </p:grpSpPr>
          <p:sp>
            <p:nvSpPr>
              <p:cNvPr name="Freeform 20" id="20"/>
              <p:cNvSpPr/>
              <p:nvPr/>
            </p:nvSpPr>
            <p:spPr>
              <a:xfrm flipH="false" flipV="false" rot="0">
                <a:off x="0" y="0"/>
                <a:ext cx="360499" cy="268890"/>
              </a:xfrm>
              <a:custGeom>
                <a:avLst/>
                <a:gdLst/>
                <a:ahLst/>
                <a:cxnLst/>
                <a:rect r="r" b="b" t="t" l="l"/>
                <a:pathLst>
                  <a:path h="268890" w="360499">
                    <a:moveTo>
                      <a:pt x="0" y="0"/>
                    </a:moveTo>
                    <a:lnTo>
                      <a:pt x="360499" y="0"/>
                    </a:lnTo>
                    <a:lnTo>
                      <a:pt x="360499" y="268890"/>
                    </a:lnTo>
                    <a:lnTo>
                      <a:pt x="0" y="268890"/>
                    </a:lnTo>
                    <a:close/>
                  </a:path>
                </a:pathLst>
              </a:custGeom>
              <a:solidFill>
                <a:srgbClr val="AD623C"/>
              </a:solidFill>
            </p:spPr>
          </p:sp>
          <p:sp>
            <p:nvSpPr>
              <p:cNvPr name="TextBox 21" id="21"/>
              <p:cNvSpPr txBox="true"/>
              <p:nvPr/>
            </p:nvSpPr>
            <p:spPr>
              <a:xfrm>
                <a:off x="0" y="-38100"/>
                <a:ext cx="360499" cy="306990"/>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0" y="98352"/>
              <a:ext cx="1590815" cy="913657"/>
            </a:xfrm>
            <a:prstGeom prst="rect">
              <a:avLst/>
            </a:prstGeom>
          </p:spPr>
          <p:txBody>
            <a:bodyPr anchor="t" rtlCol="false" tIns="0" lIns="0" bIns="0" rIns="0">
              <a:spAutoFit/>
            </a:bodyPr>
            <a:lstStyle/>
            <a:p>
              <a:pPr algn="ctr">
                <a:lnSpc>
                  <a:spcPts val="5816"/>
                </a:lnSpc>
              </a:pPr>
              <a:r>
                <a:rPr lang="en-US" sz="4154" b="true">
                  <a:solidFill>
                    <a:srgbClr val="FBFBFC"/>
                  </a:solidFill>
                  <a:latin typeface="Montserrat Bold"/>
                  <a:ea typeface="Montserrat Bold"/>
                  <a:cs typeface="Montserrat Bold"/>
                  <a:sym typeface="Montserrat Bold"/>
                </a:rPr>
                <a:t>02</a:t>
              </a:r>
            </a:p>
          </p:txBody>
        </p:sp>
      </p:grpSp>
      <p:sp>
        <p:nvSpPr>
          <p:cNvPr name="TextBox 23" id="23"/>
          <p:cNvSpPr txBox="true"/>
          <p:nvPr/>
        </p:nvSpPr>
        <p:spPr>
          <a:xfrm rot="0">
            <a:off x="2194523" y="4082798"/>
            <a:ext cx="14689887" cy="3778754"/>
          </a:xfrm>
          <a:prstGeom prst="rect">
            <a:avLst/>
          </a:prstGeom>
        </p:spPr>
        <p:txBody>
          <a:bodyPr anchor="t" rtlCol="false" tIns="0" lIns="0" bIns="0" rIns="0">
            <a:spAutoFit/>
          </a:bodyPr>
          <a:lstStyle/>
          <a:p>
            <a:pPr algn="just">
              <a:lnSpc>
                <a:spcPts val="4347"/>
              </a:lnSpc>
            </a:pPr>
            <a:r>
              <a:rPr lang="en-US" sz="3105" b="true">
                <a:solidFill>
                  <a:srgbClr val="000000"/>
                </a:solidFill>
                <a:latin typeface="Montserrat Bold"/>
                <a:ea typeface="Montserrat Bold"/>
                <a:cs typeface="Montserrat Bold"/>
                <a:sym typeface="Montserrat Bold"/>
              </a:rPr>
              <a:t>Avant d’analyser les données, il est souvent nécessaire de les nettoyer ou </a:t>
            </a:r>
            <a:r>
              <a:rPr lang="en-US" sz="3105" b="true">
                <a:solidFill>
                  <a:srgbClr val="000000"/>
                </a:solidFill>
                <a:latin typeface="Montserrat Bold"/>
                <a:ea typeface="Montserrat Bold"/>
                <a:cs typeface="Montserrat Bold"/>
                <a:sym typeface="Montserrat Bold"/>
              </a:rPr>
              <a:t>de les transformer. Les étapes communes incluent :</a:t>
            </a:r>
          </a:p>
          <a:p>
            <a:pPr algn="just">
              <a:lnSpc>
                <a:spcPts val="4347"/>
              </a:lnSpc>
            </a:pPr>
            <a:r>
              <a:rPr lang="en-US" sz="3105" b="true">
                <a:solidFill>
                  <a:srgbClr val="AD623C"/>
                </a:solidFill>
                <a:latin typeface="Montserrat Bold"/>
                <a:ea typeface="Montserrat Bold"/>
                <a:cs typeface="Montserrat Bold"/>
                <a:sym typeface="Montserrat Bold"/>
              </a:rPr>
              <a:t>Redimensionnement</a:t>
            </a:r>
            <a:r>
              <a:rPr lang="en-US" sz="3105" b="true">
                <a:solidFill>
                  <a:srgbClr val="000000"/>
                </a:solidFill>
                <a:latin typeface="Montserrat Bold"/>
                <a:ea typeface="Montserrat Bold"/>
                <a:cs typeface="Montserrat Bold"/>
                <a:sym typeface="Montserrat Bold"/>
              </a:rPr>
              <a:t> : Adapter la taille de l’image à celle requise par un modèle.</a:t>
            </a:r>
          </a:p>
          <a:p>
            <a:pPr algn="just">
              <a:lnSpc>
                <a:spcPts val="4347"/>
              </a:lnSpc>
            </a:pPr>
            <a:r>
              <a:rPr lang="en-US" sz="3105" b="true">
                <a:solidFill>
                  <a:srgbClr val="AD623C"/>
                </a:solidFill>
                <a:latin typeface="Montserrat Bold"/>
                <a:ea typeface="Montserrat Bold"/>
                <a:cs typeface="Montserrat Bold"/>
                <a:sym typeface="Montserrat Bold"/>
              </a:rPr>
              <a:t>Normalisation</a:t>
            </a:r>
            <a:r>
              <a:rPr lang="en-US" sz="3105" b="true">
                <a:solidFill>
                  <a:srgbClr val="000000"/>
                </a:solidFill>
                <a:latin typeface="Montserrat Bold"/>
                <a:ea typeface="Montserrat Bold"/>
                <a:cs typeface="Montserrat Bold"/>
                <a:sym typeface="Montserrat Bold"/>
              </a:rPr>
              <a:t> : Mettre les pixels dans une plage entre 0 et 1 pour faciliter les calculs.</a:t>
            </a:r>
          </a:p>
          <a:p>
            <a:pPr algn="just">
              <a:lnSpc>
                <a:spcPts val="4347"/>
              </a:lnSpc>
            </a:pPr>
            <a:r>
              <a:rPr lang="en-US" sz="3105" b="true">
                <a:solidFill>
                  <a:srgbClr val="AD623C"/>
                </a:solidFill>
                <a:latin typeface="Montserrat Bold"/>
                <a:ea typeface="Montserrat Bold"/>
                <a:cs typeface="Montserrat Bold"/>
                <a:sym typeface="Montserrat Bold"/>
              </a:rPr>
              <a:t>Réduction du bruit </a:t>
            </a:r>
            <a:r>
              <a:rPr lang="en-US" sz="3105" b="true">
                <a:solidFill>
                  <a:srgbClr val="000000"/>
                </a:solidFill>
                <a:latin typeface="Montserrat Bold"/>
                <a:ea typeface="Montserrat Bold"/>
                <a:cs typeface="Montserrat Bold"/>
                <a:sym typeface="Montserrat Bold"/>
              </a:rPr>
              <a:t>: Éliminer les irrégularités dans l’image.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552879" y="557525"/>
            <a:ext cx="1141032" cy="471175"/>
            <a:chOff x="0" y="0"/>
            <a:chExt cx="1521375" cy="628233"/>
          </a:xfrm>
        </p:grpSpPr>
        <p:grpSp>
          <p:nvGrpSpPr>
            <p:cNvPr name="Group 3" id="3"/>
            <p:cNvGrpSpPr/>
            <p:nvPr/>
          </p:nvGrpSpPr>
          <p:grpSpPr>
            <a:xfrm rot="0">
              <a:off x="0" y="0"/>
              <a:ext cx="628233" cy="62823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4902"/>
                </a:srgbClr>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97714" y="0"/>
              <a:ext cx="628233" cy="62823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49804"/>
                </a:srgbClr>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595428" y="0"/>
              <a:ext cx="628233" cy="62823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4902"/>
                </a:srgbClr>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893143" y="0"/>
              <a:ext cx="628233" cy="62823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sp>
        <p:nvSpPr>
          <p:cNvPr name="Freeform 15" id="15"/>
          <p:cNvSpPr/>
          <p:nvPr/>
        </p:nvSpPr>
        <p:spPr>
          <a:xfrm flipH="false" flipV="false" rot="0">
            <a:off x="16884411" y="28575"/>
            <a:ext cx="1422639" cy="1180816"/>
          </a:xfrm>
          <a:custGeom>
            <a:avLst/>
            <a:gdLst/>
            <a:ahLst/>
            <a:cxnLst/>
            <a:rect r="r" b="b" t="t" l="l"/>
            <a:pathLst>
              <a:path h="1180816" w="1422639">
                <a:moveTo>
                  <a:pt x="0" y="0"/>
                </a:moveTo>
                <a:lnTo>
                  <a:pt x="1422639" y="0"/>
                </a:lnTo>
                <a:lnTo>
                  <a:pt x="1422639" y="1180816"/>
                </a:lnTo>
                <a:lnTo>
                  <a:pt x="0" y="1180816"/>
                </a:lnTo>
                <a:lnTo>
                  <a:pt x="0" y="0"/>
                </a:lnTo>
                <a:close/>
              </a:path>
            </a:pathLst>
          </a:custGeom>
          <a:blipFill>
            <a:blip r:embed="rId2"/>
            <a:stretch>
              <a:fillRect l="0" t="0" r="0" b="0"/>
            </a:stretch>
          </a:blipFill>
        </p:spPr>
      </p:sp>
      <p:sp>
        <p:nvSpPr>
          <p:cNvPr name="TextBox 16" id="16"/>
          <p:cNvSpPr txBox="true"/>
          <p:nvPr/>
        </p:nvSpPr>
        <p:spPr>
          <a:xfrm rot="0">
            <a:off x="4403088" y="1474178"/>
            <a:ext cx="9481824" cy="595782"/>
          </a:xfrm>
          <a:prstGeom prst="rect">
            <a:avLst/>
          </a:prstGeom>
        </p:spPr>
        <p:txBody>
          <a:bodyPr anchor="t" rtlCol="false" tIns="0" lIns="0" bIns="0" rIns="0">
            <a:spAutoFit/>
          </a:bodyPr>
          <a:lstStyle/>
          <a:p>
            <a:pPr algn="ctr">
              <a:lnSpc>
                <a:spcPts val="4570"/>
              </a:lnSpc>
            </a:pPr>
            <a:r>
              <a:rPr lang="en-US" sz="4231" b="true">
                <a:solidFill>
                  <a:srgbClr val="AD623C"/>
                </a:solidFill>
                <a:latin typeface="Montserrat Bold"/>
                <a:ea typeface="Montserrat Bold"/>
                <a:cs typeface="Montserrat Bold"/>
                <a:sym typeface="Montserrat Bold"/>
              </a:rPr>
              <a:t>Extraction des caractéristiques</a:t>
            </a:r>
          </a:p>
        </p:txBody>
      </p:sp>
      <p:sp>
        <p:nvSpPr>
          <p:cNvPr name="TextBox 17" id="17"/>
          <p:cNvSpPr txBox="true"/>
          <p:nvPr/>
        </p:nvSpPr>
        <p:spPr>
          <a:xfrm rot="0">
            <a:off x="1028700" y="480482"/>
            <a:ext cx="4154799" cy="548218"/>
          </a:xfrm>
          <a:prstGeom prst="rect">
            <a:avLst/>
          </a:prstGeom>
        </p:spPr>
        <p:txBody>
          <a:bodyPr anchor="t" rtlCol="false" tIns="0" lIns="0" bIns="0" rIns="0">
            <a:spAutoFit/>
          </a:bodyPr>
          <a:lstStyle/>
          <a:p>
            <a:pPr algn="l">
              <a:lnSpc>
                <a:spcPts val="4433"/>
              </a:lnSpc>
            </a:pPr>
            <a:r>
              <a:rPr lang="en-US" sz="3166" spc="88" b="true">
                <a:solidFill>
                  <a:srgbClr val="AD623C"/>
                </a:solidFill>
                <a:latin typeface="Montserrat Bold"/>
                <a:ea typeface="Montserrat Bold"/>
                <a:cs typeface="Montserrat Bold"/>
                <a:sym typeface="Montserrat Bold"/>
              </a:rPr>
              <a:t>Fontionnement</a:t>
            </a:r>
          </a:p>
        </p:txBody>
      </p:sp>
      <p:grpSp>
        <p:nvGrpSpPr>
          <p:cNvPr name="Group 18" id="18"/>
          <p:cNvGrpSpPr/>
          <p:nvPr/>
        </p:nvGrpSpPr>
        <p:grpSpPr>
          <a:xfrm rot="0">
            <a:off x="1912989" y="1592753"/>
            <a:ext cx="1193111" cy="889920"/>
            <a:chOff x="0" y="0"/>
            <a:chExt cx="1590815" cy="1186561"/>
          </a:xfrm>
        </p:grpSpPr>
        <p:grpSp>
          <p:nvGrpSpPr>
            <p:cNvPr name="Group 19" id="19"/>
            <p:cNvGrpSpPr/>
            <p:nvPr/>
          </p:nvGrpSpPr>
          <p:grpSpPr>
            <a:xfrm rot="0">
              <a:off x="0" y="0"/>
              <a:ext cx="1590815" cy="1186561"/>
              <a:chOff x="0" y="0"/>
              <a:chExt cx="360499" cy="268890"/>
            </a:xfrm>
          </p:grpSpPr>
          <p:sp>
            <p:nvSpPr>
              <p:cNvPr name="Freeform 20" id="20"/>
              <p:cNvSpPr/>
              <p:nvPr/>
            </p:nvSpPr>
            <p:spPr>
              <a:xfrm flipH="false" flipV="false" rot="0">
                <a:off x="0" y="0"/>
                <a:ext cx="360499" cy="268890"/>
              </a:xfrm>
              <a:custGeom>
                <a:avLst/>
                <a:gdLst/>
                <a:ahLst/>
                <a:cxnLst/>
                <a:rect r="r" b="b" t="t" l="l"/>
                <a:pathLst>
                  <a:path h="268890" w="360499">
                    <a:moveTo>
                      <a:pt x="0" y="0"/>
                    </a:moveTo>
                    <a:lnTo>
                      <a:pt x="360499" y="0"/>
                    </a:lnTo>
                    <a:lnTo>
                      <a:pt x="360499" y="268890"/>
                    </a:lnTo>
                    <a:lnTo>
                      <a:pt x="0" y="268890"/>
                    </a:lnTo>
                    <a:close/>
                  </a:path>
                </a:pathLst>
              </a:custGeom>
              <a:solidFill>
                <a:srgbClr val="AD623C"/>
              </a:solidFill>
            </p:spPr>
          </p:sp>
          <p:sp>
            <p:nvSpPr>
              <p:cNvPr name="TextBox 21" id="21"/>
              <p:cNvSpPr txBox="true"/>
              <p:nvPr/>
            </p:nvSpPr>
            <p:spPr>
              <a:xfrm>
                <a:off x="0" y="-38100"/>
                <a:ext cx="360499" cy="306990"/>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0" y="98352"/>
              <a:ext cx="1590815" cy="913657"/>
            </a:xfrm>
            <a:prstGeom prst="rect">
              <a:avLst/>
            </a:prstGeom>
          </p:spPr>
          <p:txBody>
            <a:bodyPr anchor="t" rtlCol="false" tIns="0" lIns="0" bIns="0" rIns="0">
              <a:spAutoFit/>
            </a:bodyPr>
            <a:lstStyle/>
            <a:p>
              <a:pPr algn="ctr">
                <a:lnSpc>
                  <a:spcPts val="5816"/>
                </a:lnSpc>
              </a:pPr>
              <a:r>
                <a:rPr lang="en-US" sz="4154" b="true">
                  <a:solidFill>
                    <a:srgbClr val="FBFBFC"/>
                  </a:solidFill>
                  <a:latin typeface="Montserrat Bold"/>
                  <a:ea typeface="Montserrat Bold"/>
                  <a:cs typeface="Montserrat Bold"/>
                  <a:sym typeface="Montserrat Bold"/>
                </a:rPr>
                <a:t>03</a:t>
              </a:r>
            </a:p>
          </p:txBody>
        </p:sp>
      </p:grpSp>
      <p:sp>
        <p:nvSpPr>
          <p:cNvPr name="TextBox 23" id="23"/>
          <p:cNvSpPr txBox="true"/>
          <p:nvPr/>
        </p:nvSpPr>
        <p:spPr>
          <a:xfrm rot="0">
            <a:off x="2194523" y="4082798"/>
            <a:ext cx="14689887" cy="3235829"/>
          </a:xfrm>
          <a:prstGeom prst="rect">
            <a:avLst/>
          </a:prstGeom>
        </p:spPr>
        <p:txBody>
          <a:bodyPr anchor="t" rtlCol="false" tIns="0" lIns="0" bIns="0" rIns="0">
            <a:spAutoFit/>
          </a:bodyPr>
          <a:lstStyle/>
          <a:p>
            <a:pPr algn="just">
              <a:lnSpc>
                <a:spcPts val="4347"/>
              </a:lnSpc>
            </a:pPr>
            <a:r>
              <a:rPr lang="en-US" sz="3105" b="true">
                <a:solidFill>
                  <a:srgbClr val="000000"/>
                </a:solidFill>
                <a:latin typeface="Montserrat Bold"/>
                <a:ea typeface="Montserrat Bold"/>
                <a:cs typeface="Montserrat Bold"/>
                <a:sym typeface="Montserrat Bold"/>
              </a:rPr>
              <a:t>Pour comprendre une image, il faut extraire des informations importantes :</a:t>
            </a:r>
          </a:p>
          <a:p>
            <a:pPr algn="just">
              <a:lnSpc>
                <a:spcPts val="4347"/>
              </a:lnSpc>
            </a:pPr>
            <a:r>
              <a:rPr lang="en-US" sz="3105" b="true">
                <a:solidFill>
                  <a:srgbClr val="AD623C"/>
                </a:solidFill>
                <a:latin typeface="Montserrat Bold"/>
                <a:ea typeface="Montserrat Bold"/>
                <a:cs typeface="Montserrat Bold"/>
                <a:sym typeface="Montserrat Bold"/>
              </a:rPr>
              <a:t>Caractéristiques simples </a:t>
            </a:r>
            <a:r>
              <a:rPr lang="en-US" sz="3105" b="true">
                <a:solidFill>
                  <a:srgbClr val="000000"/>
                </a:solidFill>
                <a:latin typeface="Montserrat Bold"/>
                <a:ea typeface="Montserrat Bold"/>
                <a:cs typeface="Montserrat Bold"/>
                <a:sym typeface="Montserrat Bold"/>
              </a:rPr>
              <a:t>: Contours, bords, textures, couleurs, formes.</a:t>
            </a:r>
          </a:p>
          <a:p>
            <a:pPr algn="just">
              <a:lnSpc>
                <a:spcPts val="4347"/>
              </a:lnSpc>
            </a:pPr>
            <a:r>
              <a:rPr lang="en-US" sz="3105" b="true">
                <a:solidFill>
                  <a:srgbClr val="AD623C"/>
                </a:solidFill>
                <a:latin typeface="Montserrat Bold"/>
                <a:ea typeface="Montserrat Bold"/>
                <a:cs typeface="Montserrat Bold"/>
                <a:sym typeface="Montserrat Bold"/>
              </a:rPr>
              <a:t>Caractéristiques complexes</a:t>
            </a:r>
            <a:r>
              <a:rPr lang="en-US" sz="3105" b="true">
                <a:solidFill>
                  <a:srgbClr val="000000"/>
                </a:solidFill>
                <a:latin typeface="Montserrat Bold"/>
                <a:ea typeface="Montserrat Bold"/>
                <a:cs typeface="Montserrat Bold"/>
                <a:sym typeface="Montserrat Bold"/>
              </a:rPr>
              <a:t> : Apprises automatiquement à l’aide de modèles de deep learning comme les réseaux de neurones convolutifs (</a:t>
            </a:r>
            <a:r>
              <a:rPr lang="en-US" sz="3105" b="true">
                <a:solidFill>
                  <a:srgbClr val="AD623C"/>
                </a:solidFill>
                <a:latin typeface="Montserrat Bold"/>
                <a:ea typeface="Montserrat Bold"/>
                <a:cs typeface="Montserrat Bold"/>
                <a:sym typeface="Montserrat Bold"/>
              </a:rPr>
              <a:t>CNN</a:t>
            </a:r>
            <a:r>
              <a:rPr lang="en-US" sz="3105" b="true">
                <a:solidFill>
                  <a:srgbClr val="000000"/>
                </a:solidFill>
                <a:latin typeface="Montserrat Bold"/>
                <a:ea typeface="Montserrat Bold"/>
                <a:cs typeface="Montserrat Bold"/>
                <a:sym typeface="Montserrat Bold"/>
              </a:rPr>
              <a: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552879" y="557525"/>
            <a:ext cx="1141032" cy="471175"/>
            <a:chOff x="0" y="0"/>
            <a:chExt cx="1521375" cy="628233"/>
          </a:xfrm>
        </p:grpSpPr>
        <p:grpSp>
          <p:nvGrpSpPr>
            <p:cNvPr name="Group 3" id="3"/>
            <p:cNvGrpSpPr/>
            <p:nvPr/>
          </p:nvGrpSpPr>
          <p:grpSpPr>
            <a:xfrm rot="0">
              <a:off x="0" y="0"/>
              <a:ext cx="628233" cy="62823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4902"/>
                </a:srgbClr>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97714" y="0"/>
              <a:ext cx="628233" cy="62823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49804"/>
                </a:srgbClr>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595428" y="0"/>
              <a:ext cx="628233" cy="62823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4902"/>
                </a:srgbClr>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893143" y="0"/>
              <a:ext cx="628233" cy="62823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sp>
        <p:nvSpPr>
          <p:cNvPr name="Freeform 15" id="15"/>
          <p:cNvSpPr/>
          <p:nvPr/>
        </p:nvSpPr>
        <p:spPr>
          <a:xfrm flipH="false" flipV="false" rot="0">
            <a:off x="16884411" y="28575"/>
            <a:ext cx="1422639" cy="1180816"/>
          </a:xfrm>
          <a:custGeom>
            <a:avLst/>
            <a:gdLst/>
            <a:ahLst/>
            <a:cxnLst/>
            <a:rect r="r" b="b" t="t" l="l"/>
            <a:pathLst>
              <a:path h="1180816" w="1422639">
                <a:moveTo>
                  <a:pt x="0" y="0"/>
                </a:moveTo>
                <a:lnTo>
                  <a:pt x="1422639" y="0"/>
                </a:lnTo>
                <a:lnTo>
                  <a:pt x="1422639" y="1180816"/>
                </a:lnTo>
                <a:lnTo>
                  <a:pt x="0" y="1180816"/>
                </a:lnTo>
                <a:lnTo>
                  <a:pt x="0" y="0"/>
                </a:lnTo>
                <a:close/>
              </a:path>
            </a:pathLst>
          </a:custGeom>
          <a:blipFill>
            <a:blip r:embed="rId2"/>
            <a:stretch>
              <a:fillRect l="0" t="0" r="0" b="0"/>
            </a:stretch>
          </a:blipFill>
        </p:spPr>
      </p:sp>
      <p:sp>
        <p:nvSpPr>
          <p:cNvPr name="TextBox 16" id="16"/>
          <p:cNvSpPr txBox="true"/>
          <p:nvPr/>
        </p:nvSpPr>
        <p:spPr>
          <a:xfrm rot="0">
            <a:off x="4403088" y="1474178"/>
            <a:ext cx="9481824" cy="595782"/>
          </a:xfrm>
          <a:prstGeom prst="rect">
            <a:avLst/>
          </a:prstGeom>
        </p:spPr>
        <p:txBody>
          <a:bodyPr anchor="t" rtlCol="false" tIns="0" lIns="0" bIns="0" rIns="0">
            <a:spAutoFit/>
          </a:bodyPr>
          <a:lstStyle/>
          <a:p>
            <a:pPr algn="ctr">
              <a:lnSpc>
                <a:spcPts val="4570"/>
              </a:lnSpc>
            </a:pPr>
            <a:r>
              <a:rPr lang="en-US" sz="4231" b="true">
                <a:solidFill>
                  <a:srgbClr val="AD623C"/>
                </a:solidFill>
                <a:latin typeface="Montserrat Bold"/>
                <a:ea typeface="Montserrat Bold"/>
                <a:cs typeface="Montserrat Bold"/>
                <a:sym typeface="Montserrat Bold"/>
              </a:rPr>
              <a:t>Analyse et Interprétation</a:t>
            </a:r>
          </a:p>
        </p:txBody>
      </p:sp>
      <p:sp>
        <p:nvSpPr>
          <p:cNvPr name="TextBox 17" id="17"/>
          <p:cNvSpPr txBox="true"/>
          <p:nvPr/>
        </p:nvSpPr>
        <p:spPr>
          <a:xfrm rot="0">
            <a:off x="1028700" y="480482"/>
            <a:ext cx="4154799" cy="548218"/>
          </a:xfrm>
          <a:prstGeom prst="rect">
            <a:avLst/>
          </a:prstGeom>
        </p:spPr>
        <p:txBody>
          <a:bodyPr anchor="t" rtlCol="false" tIns="0" lIns="0" bIns="0" rIns="0">
            <a:spAutoFit/>
          </a:bodyPr>
          <a:lstStyle/>
          <a:p>
            <a:pPr algn="l">
              <a:lnSpc>
                <a:spcPts val="4433"/>
              </a:lnSpc>
            </a:pPr>
            <a:r>
              <a:rPr lang="en-US" sz="3166" spc="88" b="true">
                <a:solidFill>
                  <a:srgbClr val="AD623C"/>
                </a:solidFill>
                <a:latin typeface="Montserrat Bold"/>
                <a:ea typeface="Montserrat Bold"/>
                <a:cs typeface="Montserrat Bold"/>
                <a:sym typeface="Montserrat Bold"/>
              </a:rPr>
              <a:t>Fontionnement</a:t>
            </a:r>
          </a:p>
        </p:txBody>
      </p:sp>
      <p:grpSp>
        <p:nvGrpSpPr>
          <p:cNvPr name="Group 18" id="18"/>
          <p:cNvGrpSpPr/>
          <p:nvPr/>
        </p:nvGrpSpPr>
        <p:grpSpPr>
          <a:xfrm rot="0">
            <a:off x="1912989" y="1592753"/>
            <a:ext cx="1193111" cy="889920"/>
            <a:chOff x="0" y="0"/>
            <a:chExt cx="1590815" cy="1186561"/>
          </a:xfrm>
        </p:grpSpPr>
        <p:grpSp>
          <p:nvGrpSpPr>
            <p:cNvPr name="Group 19" id="19"/>
            <p:cNvGrpSpPr/>
            <p:nvPr/>
          </p:nvGrpSpPr>
          <p:grpSpPr>
            <a:xfrm rot="0">
              <a:off x="0" y="0"/>
              <a:ext cx="1590815" cy="1186561"/>
              <a:chOff x="0" y="0"/>
              <a:chExt cx="360499" cy="268890"/>
            </a:xfrm>
          </p:grpSpPr>
          <p:sp>
            <p:nvSpPr>
              <p:cNvPr name="Freeform 20" id="20"/>
              <p:cNvSpPr/>
              <p:nvPr/>
            </p:nvSpPr>
            <p:spPr>
              <a:xfrm flipH="false" flipV="false" rot="0">
                <a:off x="0" y="0"/>
                <a:ext cx="360499" cy="268890"/>
              </a:xfrm>
              <a:custGeom>
                <a:avLst/>
                <a:gdLst/>
                <a:ahLst/>
                <a:cxnLst/>
                <a:rect r="r" b="b" t="t" l="l"/>
                <a:pathLst>
                  <a:path h="268890" w="360499">
                    <a:moveTo>
                      <a:pt x="0" y="0"/>
                    </a:moveTo>
                    <a:lnTo>
                      <a:pt x="360499" y="0"/>
                    </a:lnTo>
                    <a:lnTo>
                      <a:pt x="360499" y="268890"/>
                    </a:lnTo>
                    <a:lnTo>
                      <a:pt x="0" y="268890"/>
                    </a:lnTo>
                    <a:close/>
                  </a:path>
                </a:pathLst>
              </a:custGeom>
              <a:solidFill>
                <a:srgbClr val="AD623C"/>
              </a:solidFill>
            </p:spPr>
          </p:sp>
          <p:sp>
            <p:nvSpPr>
              <p:cNvPr name="TextBox 21" id="21"/>
              <p:cNvSpPr txBox="true"/>
              <p:nvPr/>
            </p:nvSpPr>
            <p:spPr>
              <a:xfrm>
                <a:off x="0" y="-38100"/>
                <a:ext cx="360499" cy="306990"/>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0" y="98352"/>
              <a:ext cx="1590815" cy="913657"/>
            </a:xfrm>
            <a:prstGeom prst="rect">
              <a:avLst/>
            </a:prstGeom>
          </p:spPr>
          <p:txBody>
            <a:bodyPr anchor="t" rtlCol="false" tIns="0" lIns="0" bIns="0" rIns="0">
              <a:spAutoFit/>
            </a:bodyPr>
            <a:lstStyle/>
            <a:p>
              <a:pPr algn="ctr">
                <a:lnSpc>
                  <a:spcPts val="5816"/>
                </a:lnSpc>
              </a:pPr>
              <a:r>
                <a:rPr lang="en-US" sz="4154" b="true">
                  <a:solidFill>
                    <a:srgbClr val="FBFBFC"/>
                  </a:solidFill>
                  <a:latin typeface="Montserrat Bold"/>
                  <a:ea typeface="Montserrat Bold"/>
                  <a:cs typeface="Montserrat Bold"/>
                  <a:sym typeface="Montserrat Bold"/>
                </a:rPr>
                <a:t>04</a:t>
              </a:r>
            </a:p>
          </p:txBody>
        </p:sp>
      </p:grpSp>
      <p:sp>
        <p:nvSpPr>
          <p:cNvPr name="TextBox 23" id="23"/>
          <p:cNvSpPr txBox="true"/>
          <p:nvPr/>
        </p:nvSpPr>
        <p:spPr>
          <a:xfrm rot="0">
            <a:off x="1210398" y="4082798"/>
            <a:ext cx="15867204" cy="3778754"/>
          </a:xfrm>
          <a:prstGeom prst="rect">
            <a:avLst/>
          </a:prstGeom>
        </p:spPr>
        <p:txBody>
          <a:bodyPr anchor="t" rtlCol="false" tIns="0" lIns="0" bIns="0" rIns="0">
            <a:spAutoFit/>
          </a:bodyPr>
          <a:lstStyle/>
          <a:p>
            <a:pPr algn="just">
              <a:lnSpc>
                <a:spcPts val="4347"/>
              </a:lnSpc>
            </a:pPr>
            <a:r>
              <a:rPr lang="en-US" sz="3105" b="true">
                <a:solidFill>
                  <a:srgbClr val="000000"/>
                </a:solidFill>
                <a:latin typeface="Montserrat Bold"/>
                <a:ea typeface="Montserrat Bold"/>
                <a:cs typeface="Montserrat Bold"/>
                <a:sym typeface="Montserrat Bold"/>
              </a:rPr>
              <a:t>À partir des caractéristiques extraites, l’algorithme effectue des tâches spécifiques :</a:t>
            </a:r>
          </a:p>
          <a:p>
            <a:pPr algn="just">
              <a:lnSpc>
                <a:spcPts val="4347"/>
              </a:lnSpc>
            </a:pPr>
            <a:r>
              <a:rPr lang="en-US" sz="3105" b="true">
                <a:solidFill>
                  <a:srgbClr val="AD623C"/>
                </a:solidFill>
                <a:latin typeface="Montserrat Bold"/>
                <a:ea typeface="Montserrat Bold"/>
                <a:cs typeface="Montserrat Bold"/>
                <a:sym typeface="Montserrat Bold"/>
              </a:rPr>
              <a:t>- Classification </a:t>
            </a:r>
            <a:r>
              <a:rPr lang="en-US" sz="3105" b="true">
                <a:solidFill>
                  <a:srgbClr val="000000"/>
                </a:solidFill>
                <a:latin typeface="Montserrat Bold"/>
                <a:ea typeface="Montserrat Bold"/>
                <a:cs typeface="Montserrat Bold"/>
                <a:sym typeface="Montserrat Bold"/>
              </a:rPr>
              <a:t>: Associer une image à une catégorie (</a:t>
            </a:r>
            <a:r>
              <a:rPr lang="en-US" sz="3105" b="true">
                <a:solidFill>
                  <a:srgbClr val="AD623C"/>
                </a:solidFill>
                <a:latin typeface="Montserrat Bold"/>
                <a:ea typeface="Montserrat Bold"/>
                <a:cs typeface="Montserrat Bold"/>
                <a:sym typeface="Montserrat Bold"/>
              </a:rPr>
              <a:t>Ex:</a:t>
            </a:r>
            <a:r>
              <a:rPr lang="en-US" sz="3105" b="true">
                <a:solidFill>
                  <a:srgbClr val="000000"/>
                </a:solidFill>
                <a:latin typeface="Montserrat Bold"/>
                <a:ea typeface="Montserrat Bold"/>
                <a:cs typeface="Montserrat Bold"/>
                <a:sym typeface="Montserrat Bold"/>
              </a:rPr>
              <a:t>  "chien", "chat").</a:t>
            </a:r>
          </a:p>
          <a:p>
            <a:pPr algn="just">
              <a:lnSpc>
                <a:spcPts val="4347"/>
              </a:lnSpc>
            </a:pPr>
            <a:r>
              <a:rPr lang="en-US" sz="3105" b="true">
                <a:solidFill>
                  <a:srgbClr val="AD623C"/>
                </a:solidFill>
                <a:latin typeface="Montserrat Bold"/>
                <a:ea typeface="Montserrat Bold"/>
                <a:cs typeface="Montserrat Bold"/>
                <a:sym typeface="Montserrat Bold"/>
              </a:rPr>
              <a:t>- Détection d’objets</a:t>
            </a:r>
            <a:r>
              <a:rPr lang="en-US" sz="3105" b="true">
                <a:solidFill>
                  <a:srgbClr val="000000"/>
                </a:solidFill>
                <a:latin typeface="Montserrat Bold"/>
                <a:ea typeface="Montserrat Bold"/>
                <a:cs typeface="Montserrat Bold"/>
                <a:sym typeface="Montserrat Bold"/>
              </a:rPr>
              <a:t> : Identifier et localiser des objets spécifiques dans une image.</a:t>
            </a:r>
          </a:p>
          <a:p>
            <a:pPr algn="just">
              <a:lnSpc>
                <a:spcPts val="4347"/>
              </a:lnSpc>
            </a:pPr>
            <a:r>
              <a:rPr lang="en-US" sz="3105" b="true">
                <a:solidFill>
                  <a:srgbClr val="AD623C"/>
                </a:solidFill>
                <a:latin typeface="Montserrat Bold"/>
                <a:ea typeface="Montserrat Bold"/>
                <a:cs typeface="Montserrat Bold"/>
                <a:sym typeface="Montserrat Bold"/>
              </a:rPr>
              <a:t>-</a:t>
            </a:r>
            <a:r>
              <a:rPr lang="en-US" sz="3105" b="true">
                <a:solidFill>
                  <a:srgbClr val="000000"/>
                </a:solidFill>
                <a:latin typeface="Montserrat Bold"/>
                <a:ea typeface="Montserrat Bold"/>
                <a:cs typeface="Montserrat Bold"/>
                <a:sym typeface="Montserrat Bold"/>
              </a:rPr>
              <a:t> </a:t>
            </a:r>
            <a:r>
              <a:rPr lang="en-US" sz="3105" b="true">
                <a:solidFill>
                  <a:srgbClr val="AD623C"/>
                </a:solidFill>
                <a:latin typeface="Montserrat Bold"/>
                <a:ea typeface="Montserrat Bold"/>
                <a:cs typeface="Montserrat Bold"/>
                <a:sym typeface="Montserrat Bold"/>
              </a:rPr>
              <a:t>Segmentation</a:t>
            </a:r>
            <a:r>
              <a:rPr lang="en-US" sz="3105" b="true">
                <a:solidFill>
                  <a:srgbClr val="000000"/>
                </a:solidFill>
                <a:latin typeface="Montserrat Bold"/>
                <a:ea typeface="Montserrat Bold"/>
                <a:cs typeface="Montserrat Bold"/>
                <a:sym typeface="Montserrat Bold"/>
              </a:rPr>
              <a:t> : Diviser une image en régions significatives (</a:t>
            </a:r>
            <a:r>
              <a:rPr lang="en-US" sz="3105" b="true">
                <a:solidFill>
                  <a:srgbClr val="AD623C"/>
                </a:solidFill>
                <a:latin typeface="Montserrat Bold"/>
                <a:ea typeface="Montserrat Bold"/>
                <a:cs typeface="Montserrat Bold"/>
                <a:sym typeface="Montserrat Bold"/>
              </a:rPr>
              <a:t>Ex: </a:t>
            </a:r>
            <a:r>
              <a:rPr lang="en-US" sz="3105" b="true">
                <a:solidFill>
                  <a:srgbClr val="000000"/>
                </a:solidFill>
                <a:latin typeface="Montserrat Bold"/>
                <a:ea typeface="Montserrat Bold"/>
                <a:cs typeface="Montserrat Bold"/>
                <a:sym typeface="Montserrat Bold"/>
              </a:rPr>
              <a:t> séparer le fond d'un objet).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552879" y="557525"/>
            <a:ext cx="1141032" cy="471175"/>
            <a:chOff x="0" y="0"/>
            <a:chExt cx="1521375" cy="628233"/>
          </a:xfrm>
        </p:grpSpPr>
        <p:grpSp>
          <p:nvGrpSpPr>
            <p:cNvPr name="Group 3" id="3"/>
            <p:cNvGrpSpPr/>
            <p:nvPr/>
          </p:nvGrpSpPr>
          <p:grpSpPr>
            <a:xfrm rot="0">
              <a:off x="0" y="0"/>
              <a:ext cx="628233" cy="62823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4902"/>
                </a:srgbClr>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97714" y="0"/>
              <a:ext cx="628233" cy="62823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49804"/>
                </a:srgbClr>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595428" y="0"/>
              <a:ext cx="628233" cy="62823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4902"/>
                </a:srgbClr>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893143" y="0"/>
              <a:ext cx="628233" cy="62823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sp>
        <p:nvSpPr>
          <p:cNvPr name="Freeform 15" id="15"/>
          <p:cNvSpPr/>
          <p:nvPr/>
        </p:nvSpPr>
        <p:spPr>
          <a:xfrm flipH="false" flipV="false" rot="0">
            <a:off x="16884411" y="28575"/>
            <a:ext cx="1422639" cy="1180816"/>
          </a:xfrm>
          <a:custGeom>
            <a:avLst/>
            <a:gdLst/>
            <a:ahLst/>
            <a:cxnLst/>
            <a:rect r="r" b="b" t="t" l="l"/>
            <a:pathLst>
              <a:path h="1180816" w="1422639">
                <a:moveTo>
                  <a:pt x="0" y="0"/>
                </a:moveTo>
                <a:lnTo>
                  <a:pt x="1422639" y="0"/>
                </a:lnTo>
                <a:lnTo>
                  <a:pt x="1422639" y="1180816"/>
                </a:lnTo>
                <a:lnTo>
                  <a:pt x="0" y="1180816"/>
                </a:lnTo>
                <a:lnTo>
                  <a:pt x="0" y="0"/>
                </a:lnTo>
                <a:close/>
              </a:path>
            </a:pathLst>
          </a:custGeom>
          <a:blipFill>
            <a:blip r:embed="rId2"/>
            <a:stretch>
              <a:fillRect l="0" t="0" r="0" b="0"/>
            </a:stretch>
          </a:blipFill>
        </p:spPr>
      </p:sp>
      <p:sp>
        <p:nvSpPr>
          <p:cNvPr name="TextBox 16" id="16"/>
          <p:cNvSpPr txBox="true"/>
          <p:nvPr/>
        </p:nvSpPr>
        <p:spPr>
          <a:xfrm rot="0">
            <a:off x="4403088" y="1474178"/>
            <a:ext cx="9481824" cy="595782"/>
          </a:xfrm>
          <a:prstGeom prst="rect">
            <a:avLst/>
          </a:prstGeom>
        </p:spPr>
        <p:txBody>
          <a:bodyPr anchor="t" rtlCol="false" tIns="0" lIns="0" bIns="0" rIns="0">
            <a:spAutoFit/>
          </a:bodyPr>
          <a:lstStyle/>
          <a:p>
            <a:pPr algn="ctr">
              <a:lnSpc>
                <a:spcPts val="4570"/>
              </a:lnSpc>
            </a:pPr>
            <a:r>
              <a:rPr lang="en-US" sz="4231" b="true">
                <a:solidFill>
                  <a:srgbClr val="AD623C"/>
                </a:solidFill>
                <a:latin typeface="Montserrat Bold"/>
                <a:ea typeface="Montserrat Bold"/>
                <a:cs typeface="Montserrat Bold"/>
                <a:sym typeface="Montserrat Bold"/>
              </a:rPr>
              <a:t>Décisions ou Actions</a:t>
            </a:r>
          </a:p>
        </p:txBody>
      </p:sp>
      <p:sp>
        <p:nvSpPr>
          <p:cNvPr name="TextBox 17" id="17"/>
          <p:cNvSpPr txBox="true"/>
          <p:nvPr/>
        </p:nvSpPr>
        <p:spPr>
          <a:xfrm rot="0">
            <a:off x="1028700" y="480482"/>
            <a:ext cx="4154799" cy="548218"/>
          </a:xfrm>
          <a:prstGeom prst="rect">
            <a:avLst/>
          </a:prstGeom>
        </p:spPr>
        <p:txBody>
          <a:bodyPr anchor="t" rtlCol="false" tIns="0" lIns="0" bIns="0" rIns="0">
            <a:spAutoFit/>
          </a:bodyPr>
          <a:lstStyle/>
          <a:p>
            <a:pPr algn="l">
              <a:lnSpc>
                <a:spcPts val="4433"/>
              </a:lnSpc>
            </a:pPr>
            <a:r>
              <a:rPr lang="en-US" sz="3166" spc="88" b="true">
                <a:solidFill>
                  <a:srgbClr val="AD623C"/>
                </a:solidFill>
                <a:latin typeface="Montserrat Bold"/>
                <a:ea typeface="Montserrat Bold"/>
                <a:cs typeface="Montserrat Bold"/>
                <a:sym typeface="Montserrat Bold"/>
              </a:rPr>
              <a:t>Fontionnement</a:t>
            </a:r>
          </a:p>
        </p:txBody>
      </p:sp>
      <p:grpSp>
        <p:nvGrpSpPr>
          <p:cNvPr name="Group 18" id="18"/>
          <p:cNvGrpSpPr/>
          <p:nvPr/>
        </p:nvGrpSpPr>
        <p:grpSpPr>
          <a:xfrm rot="0">
            <a:off x="1912989" y="1592753"/>
            <a:ext cx="1193111" cy="889920"/>
            <a:chOff x="0" y="0"/>
            <a:chExt cx="1590815" cy="1186561"/>
          </a:xfrm>
        </p:grpSpPr>
        <p:grpSp>
          <p:nvGrpSpPr>
            <p:cNvPr name="Group 19" id="19"/>
            <p:cNvGrpSpPr/>
            <p:nvPr/>
          </p:nvGrpSpPr>
          <p:grpSpPr>
            <a:xfrm rot="0">
              <a:off x="0" y="0"/>
              <a:ext cx="1590815" cy="1186561"/>
              <a:chOff x="0" y="0"/>
              <a:chExt cx="360499" cy="268890"/>
            </a:xfrm>
          </p:grpSpPr>
          <p:sp>
            <p:nvSpPr>
              <p:cNvPr name="Freeform 20" id="20"/>
              <p:cNvSpPr/>
              <p:nvPr/>
            </p:nvSpPr>
            <p:spPr>
              <a:xfrm flipH="false" flipV="false" rot="0">
                <a:off x="0" y="0"/>
                <a:ext cx="360499" cy="268890"/>
              </a:xfrm>
              <a:custGeom>
                <a:avLst/>
                <a:gdLst/>
                <a:ahLst/>
                <a:cxnLst/>
                <a:rect r="r" b="b" t="t" l="l"/>
                <a:pathLst>
                  <a:path h="268890" w="360499">
                    <a:moveTo>
                      <a:pt x="0" y="0"/>
                    </a:moveTo>
                    <a:lnTo>
                      <a:pt x="360499" y="0"/>
                    </a:lnTo>
                    <a:lnTo>
                      <a:pt x="360499" y="268890"/>
                    </a:lnTo>
                    <a:lnTo>
                      <a:pt x="0" y="268890"/>
                    </a:lnTo>
                    <a:close/>
                  </a:path>
                </a:pathLst>
              </a:custGeom>
              <a:solidFill>
                <a:srgbClr val="AD623C"/>
              </a:solidFill>
            </p:spPr>
          </p:sp>
          <p:sp>
            <p:nvSpPr>
              <p:cNvPr name="TextBox 21" id="21"/>
              <p:cNvSpPr txBox="true"/>
              <p:nvPr/>
            </p:nvSpPr>
            <p:spPr>
              <a:xfrm>
                <a:off x="0" y="-38100"/>
                <a:ext cx="360499" cy="306990"/>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0" y="98352"/>
              <a:ext cx="1590815" cy="913657"/>
            </a:xfrm>
            <a:prstGeom prst="rect">
              <a:avLst/>
            </a:prstGeom>
          </p:spPr>
          <p:txBody>
            <a:bodyPr anchor="t" rtlCol="false" tIns="0" lIns="0" bIns="0" rIns="0">
              <a:spAutoFit/>
            </a:bodyPr>
            <a:lstStyle/>
            <a:p>
              <a:pPr algn="ctr">
                <a:lnSpc>
                  <a:spcPts val="5816"/>
                </a:lnSpc>
              </a:pPr>
              <a:r>
                <a:rPr lang="en-US" sz="4154" b="true">
                  <a:solidFill>
                    <a:srgbClr val="FBFBFC"/>
                  </a:solidFill>
                  <a:latin typeface="Montserrat Bold"/>
                  <a:ea typeface="Montserrat Bold"/>
                  <a:cs typeface="Montserrat Bold"/>
                  <a:sym typeface="Montserrat Bold"/>
                </a:rPr>
                <a:t>05</a:t>
              </a:r>
            </a:p>
          </p:txBody>
        </p:sp>
      </p:grpSp>
      <p:sp>
        <p:nvSpPr>
          <p:cNvPr name="TextBox 23" id="23"/>
          <p:cNvSpPr txBox="true"/>
          <p:nvPr/>
        </p:nvSpPr>
        <p:spPr>
          <a:xfrm rot="0">
            <a:off x="1210398" y="4082798"/>
            <a:ext cx="15867204" cy="3235829"/>
          </a:xfrm>
          <a:prstGeom prst="rect">
            <a:avLst/>
          </a:prstGeom>
        </p:spPr>
        <p:txBody>
          <a:bodyPr anchor="t" rtlCol="false" tIns="0" lIns="0" bIns="0" rIns="0">
            <a:spAutoFit/>
          </a:bodyPr>
          <a:lstStyle/>
          <a:p>
            <a:pPr algn="just">
              <a:lnSpc>
                <a:spcPts val="4347"/>
              </a:lnSpc>
            </a:pPr>
            <a:r>
              <a:rPr lang="en-US" sz="3105" b="true">
                <a:solidFill>
                  <a:srgbClr val="000000"/>
                </a:solidFill>
                <a:latin typeface="Montserrat Bold"/>
                <a:ea typeface="Montserrat Bold"/>
                <a:cs typeface="Montserrat Bold"/>
                <a:sym typeface="Montserrat Bold"/>
              </a:rPr>
              <a:t>Une fois les informations analysées, le système peut effectuer des actions automatisées </a:t>
            </a:r>
            <a:r>
              <a:rPr lang="en-US" sz="3105" b="true">
                <a:solidFill>
                  <a:srgbClr val="000000"/>
                </a:solidFill>
                <a:latin typeface="Montserrat Bold"/>
                <a:ea typeface="Montserrat Bold"/>
                <a:cs typeface="Montserrat Bold"/>
                <a:sym typeface="Montserrat Bold"/>
              </a:rPr>
              <a:t>basées sur les résultats. </a:t>
            </a:r>
          </a:p>
          <a:p>
            <a:pPr algn="just">
              <a:lnSpc>
                <a:spcPts val="4347"/>
              </a:lnSpc>
            </a:pPr>
            <a:r>
              <a:rPr lang="en-US" sz="3105" b="true">
                <a:solidFill>
                  <a:srgbClr val="AD623C"/>
                </a:solidFill>
                <a:latin typeface="Montserrat Bold"/>
                <a:ea typeface="Montserrat Bold"/>
                <a:cs typeface="Montserrat Bold"/>
                <a:sym typeface="Montserrat Bold"/>
              </a:rPr>
              <a:t>Exemple</a:t>
            </a:r>
            <a:r>
              <a:rPr lang="en-US" sz="3105" b="true">
                <a:solidFill>
                  <a:srgbClr val="000000"/>
                </a:solidFill>
                <a:latin typeface="Montserrat Bold"/>
                <a:ea typeface="Montserrat Bold"/>
                <a:cs typeface="Montserrat Bold"/>
                <a:sym typeface="Montserrat Bold"/>
              </a:rPr>
              <a:t>:</a:t>
            </a:r>
          </a:p>
          <a:p>
            <a:pPr algn="just">
              <a:lnSpc>
                <a:spcPts val="4347"/>
              </a:lnSpc>
            </a:pPr>
            <a:r>
              <a:rPr lang="en-US" sz="3105" b="true">
                <a:solidFill>
                  <a:srgbClr val="000000"/>
                </a:solidFill>
                <a:latin typeface="Montserrat Bold"/>
                <a:ea typeface="Montserrat Bold"/>
                <a:cs typeface="Montserrat Bold"/>
                <a:sym typeface="Montserrat Bold"/>
              </a:rPr>
              <a:t>     </a:t>
            </a:r>
            <a:r>
              <a:rPr lang="en-US" sz="3105" b="true">
                <a:solidFill>
                  <a:srgbClr val="AD623C"/>
                </a:solidFill>
                <a:latin typeface="Montserrat Bold"/>
                <a:ea typeface="Montserrat Bold"/>
                <a:cs typeface="Montserrat Bold"/>
                <a:sym typeface="Montserrat Bold"/>
              </a:rPr>
              <a:t>-</a:t>
            </a:r>
            <a:r>
              <a:rPr lang="en-US" sz="3105" b="true">
                <a:solidFill>
                  <a:srgbClr val="000000"/>
                </a:solidFill>
                <a:latin typeface="Montserrat Bold"/>
                <a:ea typeface="Montserrat Bold"/>
                <a:cs typeface="Montserrat Bold"/>
                <a:sym typeface="Montserrat Bold"/>
              </a:rPr>
              <a:t> Déclencher une alarme si un intrus est détecté.</a:t>
            </a:r>
          </a:p>
          <a:p>
            <a:pPr algn="just">
              <a:lnSpc>
                <a:spcPts val="4347"/>
              </a:lnSpc>
            </a:pPr>
            <a:r>
              <a:rPr lang="en-US" sz="3105" b="true">
                <a:solidFill>
                  <a:srgbClr val="000000"/>
                </a:solidFill>
                <a:latin typeface="Montserrat Bold"/>
                <a:ea typeface="Montserrat Bold"/>
                <a:cs typeface="Montserrat Bold"/>
                <a:sym typeface="Montserrat Bold"/>
              </a:rPr>
              <a:t>     </a:t>
            </a:r>
            <a:r>
              <a:rPr lang="en-US" sz="3105" b="true">
                <a:solidFill>
                  <a:srgbClr val="AD623C"/>
                </a:solidFill>
                <a:latin typeface="Montserrat Bold"/>
                <a:ea typeface="Montserrat Bold"/>
                <a:cs typeface="Montserrat Bold"/>
                <a:sym typeface="Montserrat Bold"/>
              </a:rPr>
              <a:t>- </a:t>
            </a:r>
            <a:r>
              <a:rPr lang="en-US" sz="3105" b="true">
                <a:solidFill>
                  <a:srgbClr val="000000"/>
                </a:solidFill>
                <a:latin typeface="Montserrat Bold"/>
                <a:ea typeface="Montserrat Bold"/>
                <a:cs typeface="Montserrat Bold"/>
                <a:sym typeface="Montserrat Bold"/>
              </a:rPr>
              <a:t>Diriger une voiture autonome en évitant les obstacles.</a:t>
            </a:r>
          </a:p>
          <a:p>
            <a:pPr algn="just">
              <a:lnSpc>
                <a:spcPts val="4347"/>
              </a:lnSpc>
            </a:pPr>
            <a:r>
              <a:rPr lang="en-US" sz="3105" b="true">
                <a:solidFill>
                  <a:srgbClr val="000000"/>
                </a:solidFill>
                <a:latin typeface="Montserrat Bold"/>
                <a:ea typeface="Montserrat Bold"/>
                <a:cs typeface="Montserrat Bold"/>
                <a:sym typeface="Montserrat Bold"/>
              </a:rPr>
              <a:t>    </a:t>
            </a:r>
            <a:r>
              <a:rPr lang="en-US" sz="3105" b="true">
                <a:solidFill>
                  <a:srgbClr val="AD623C"/>
                </a:solidFill>
                <a:latin typeface="Montserrat Bold"/>
                <a:ea typeface="Montserrat Bold"/>
                <a:cs typeface="Montserrat Bold"/>
                <a:sym typeface="Montserrat Bold"/>
              </a:rPr>
              <a:t> - </a:t>
            </a:r>
            <a:r>
              <a:rPr lang="en-US" sz="3105" b="true">
                <a:solidFill>
                  <a:srgbClr val="000000"/>
                </a:solidFill>
                <a:latin typeface="Montserrat Bold"/>
                <a:ea typeface="Montserrat Bold"/>
                <a:cs typeface="Montserrat Bold"/>
                <a:sym typeface="Montserrat Bold"/>
              </a:rPr>
              <a:t>Aider un médecin à diagnostiquer une maladie.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552879" y="557525"/>
            <a:ext cx="1141032" cy="471175"/>
            <a:chOff x="0" y="0"/>
            <a:chExt cx="1521375" cy="628233"/>
          </a:xfrm>
        </p:grpSpPr>
        <p:grpSp>
          <p:nvGrpSpPr>
            <p:cNvPr name="Group 3" id="3"/>
            <p:cNvGrpSpPr/>
            <p:nvPr/>
          </p:nvGrpSpPr>
          <p:grpSpPr>
            <a:xfrm rot="0">
              <a:off x="0" y="0"/>
              <a:ext cx="628233" cy="62823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4902"/>
                </a:srgbClr>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97714" y="0"/>
              <a:ext cx="628233" cy="62823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49804"/>
                </a:srgbClr>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595428" y="0"/>
              <a:ext cx="628233" cy="62823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4902"/>
                </a:srgbClr>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893143" y="0"/>
              <a:ext cx="628233" cy="62823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sp>
        <p:nvSpPr>
          <p:cNvPr name="Freeform 15" id="15"/>
          <p:cNvSpPr/>
          <p:nvPr/>
        </p:nvSpPr>
        <p:spPr>
          <a:xfrm flipH="false" flipV="false" rot="0">
            <a:off x="16884411" y="28575"/>
            <a:ext cx="1422639" cy="1180816"/>
          </a:xfrm>
          <a:custGeom>
            <a:avLst/>
            <a:gdLst/>
            <a:ahLst/>
            <a:cxnLst/>
            <a:rect r="r" b="b" t="t" l="l"/>
            <a:pathLst>
              <a:path h="1180816" w="1422639">
                <a:moveTo>
                  <a:pt x="0" y="0"/>
                </a:moveTo>
                <a:lnTo>
                  <a:pt x="1422639" y="0"/>
                </a:lnTo>
                <a:lnTo>
                  <a:pt x="1422639" y="1180816"/>
                </a:lnTo>
                <a:lnTo>
                  <a:pt x="0" y="1180816"/>
                </a:lnTo>
                <a:lnTo>
                  <a:pt x="0" y="0"/>
                </a:lnTo>
                <a:close/>
              </a:path>
            </a:pathLst>
          </a:custGeom>
          <a:blipFill>
            <a:blip r:embed="rId2"/>
            <a:stretch>
              <a:fillRect l="0" t="0" r="0" b="0"/>
            </a:stretch>
          </a:blipFill>
        </p:spPr>
      </p:sp>
      <p:sp>
        <p:nvSpPr>
          <p:cNvPr name="TextBox 16" id="16"/>
          <p:cNvSpPr txBox="true"/>
          <p:nvPr/>
        </p:nvSpPr>
        <p:spPr>
          <a:xfrm rot="0">
            <a:off x="4403088" y="1474178"/>
            <a:ext cx="9481824" cy="595782"/>
          </a:xfrm>
          <a:prstGeom prst="rect">
            <a:avLst/>
          </a:prstGeom>
        </p:spPr>
        <p:txBody>
          <a:bodyPr anchor="t" rtlCol="false" tIns="0" lIns="0" bIns="0" rIns="0">
            <a:spAutoFit/>
          </a:bodyPr>
          <a:lstStyle/>
          <a:p>
            <a:pPr algn="ctr">
              <a:lnSpc>
                <a:spcPts val="4570"/>
              </a:lnSpc>
            </a:pPr>
            <a:r>
              <a:rPr lang="en-US" sz="4231" b="true">
                <a:solidFill>
                  <a:srgbClr val="AD623C"/>
                </a:solidFill>
                <a:latin typeface="Montserrat Bold"/>
                <a:ea typeface="Montserrat Bold"/>
                <a:cs typeface="Montserrat Bold"/>
                <a:sym typeface="Montserrat Bold"/>
              </a:rPr>
              <a:t>Outils et frameworks populaires</a:t>
            </a:r>
          </a:p>
        </p:txBody>
      </p:sp>
      <p:sp>
        <p:nvSpPr>
          <p:cNvPr name="TextBox 17" id="17"/>
          <p:cNvSpPr txBox="true"/>
          <p:nvPr/>
        </p:nvSpPr>
        <p:spPr>
          <a:xfrm rot="0">
            <a:off x="1028700" y="480482"/>
            <a:ext cx="4154799" cy="548218"/>
          </a:xfrm>
          <a:prstGeom prst="rect">
            <a:avLst/>
          </a:prstGeom>
        </p:spPr>
        <p:txBody>
          <a:bodyPr anchor="t" rtlCol="false" tIns="0" lIns="0" bIns="0" rIns="0">
            <a:spAutoFit/>
          </a:bodyPr>
          <a:lstStyle/>
          <a:p>
            <a:pPr algn="l">
              <a:lnSpc>
                <a:spcPts val="4433"/>
              </a:lnSpc>
            </a:pPr>
            <a:r>
              <a:rPr lang="en-US" sz="3166" spc="88" b="true">
                <a:solidFill>
                  <a:srgbClr val="AD623C"/>
                </a:solidFill>
                <a:latin typeface="Montserrat Bold"/>
                <a:ea typeface="Montserrat Bold"/>
                <a:cs typeface="Montserrat Bold"/>
                <a:sym typeface="Montserrat Bold"/>
              </a:rPr>
              <a:t>Fontionnement</a:t>
            </a:r>
          </a:p>
        </p:txBody>
      </p:sp>
      <p:sp>
        <p:nvSpPr>
          <p:cNvPr name="TextBox 18" id="18"/>
          <p:cNvSpPr txBox="true"/>
          <p:nvPr/>
        </p:nvSpPr>
        <p:spPr>
          <a:xfrm rot="0">
            <a:off x="2376230" y="3444623"/>
            <a:ext cx="13535539" cy="4864604"/>
          </a:xfrm>
          <a:prstGeom prst="rect">
            <a:avLst/>
          </a:prstGeom>
        </p:spPr>
        <p:txBody>
          <a:bodyPr anchor="t" rtlCol="false" tIns="0" lIns="0" bIns="0" rIns="0">
            <a:spAutoFit/>
          </a:bodyPr>
          <a:lstStyle/>
          <a:p>
            <a:pPr algn="just">
              <a:lnSpc>
                <a:spcPts val="4347"/>
              </a:lnSpc>
            </a:pPr>
            <a:r>
              <a:rPr lang="en-US" sz="3105" b="true">
                <a:solidFill>
                  <a:srgbClr val="AD623C"/>
                </a:solidFill>
                <a:latin typeface="Montserrat Bold"/>
                <a:ea typeface="Montserrat Bold"/>
                <a:cs typeface="Montserrat Bold"/>
                <a:sym typeface="Montserrat Bold"/>
              </a:rPr>
              <a:t>OpenCV</a:t>
            </a:r>
            <a:r>
              <a:rPr lang="en-US" sz="3105" b="true">
                <a:solidFill>
                  <a:srgbClr val="000000"/>
                </a:solidFill>
                <a:latin typeface="Montserrat Bold"/>
                <a:ea typeface="Montserrat Bold"/>
                <a:cs typeface="Montserrat Bold"/>
                <a:sym typeface="Montserrat Bold"/>
              </a:rPr>
              <a:t> : Pour le traitement d'images classique.</a:t>
            </a:r>
          </a:p>
          <a:p>
            <a:pPr algn="just">
              <a:lnSpc>
                <a:spcPts val="4347"/>
              </a:lnSpc>
            </a:pPr>
          </a:p>
          <a:p>
            <a:pPr algn="just">
              <a:lnSpc>
                <a:spcPts val="4347"/>
              </a:lnSpc>
            </a:pPr>
            <a:r>
              <a:rPr lang="en-US" sz="3105" b="true">
                <a:solidFill>
                  <a:srgbClr val="AD623C"/>
                </a:solidFill>
                <a:latin typeface="Montserrat Bold"/>
                <a:ea typeface="Montserrat Bold"/>
                <a:cs typeface="Montserrat Bold"/>
                <a:sym typeface="Montserrat Bold"/>
              </a:rPr>
              <a:t>TensorFlow et Keras </a:t>
            </a:r>
            <a:r>
              <a:rPr lang="en-US" sz="3105" b="true">
                <a:solidFill>
                  <a:srgbClr val="000000"/>
                </a:solidFill>
                <a:latin typeface="Montserrat Bold"/>
                <a:ea typeface="Montserrat Bold"/>
                <a:cs typeface="Montserrat Bold"/>
                <a:sym typeface="Montserrat Bold"/>
              </a:rPr>
              <a:t>: Pour les modèles de deep learning.</a:t>
            </a:r>
          </a:p>
          <a:p>
            <a:pPr algn="just">
              <a:lnSpc>
                <a:spcPts val="4347"/>
              </a:lnSpc>
            </a:pPr>
          </a:p>
          <a:p>
            <a:pPr algn="just">
              <a:lnSpc>
                <a:spcPts val="4347"/>
              </a:lnSpc>
            </a:pPr>
            <a:r>
              <a:rPr lang="en-US" sz="3105" b="true">
                <a:solidFill>
                  <a:srgbClr val="AD623C"/>
                </a:solidFill>
                <a:latin typeface="Montserrat Bold"/>
                <a:ea typeface="Montserrat Bold"/>
                <a:cs typeface="Montserrat Bold"/>
                <a:sym typeface="Montserrat Bold"/>
              </a:rPr>
              <a:t>PyTorch</a:t>
            </a:r>
            <a:r>
              <a:rPr lang="en-US" sz="3105" b="true">
                <a:solidFill>
                  <a:srgbClr val="000000"/>
                </a:solidFill>
                <a:latin typeface="Montserrat Bold"/>
                <a:ea typeface="Montserrat Bold"/>
                <a:cs typeface="Montserrat Bold"/>
                <a:sym typeface="Montserrat Bold"/>
              </a:rPr>
              <a:t> : Pour une approche plus flexible de la Computer Vision.</a:t>
            </a:r>
          </a:p>
          <a:p>
            <a:pPr algn="just">
              <a:lnSpc>
                <a:spcPts val="4347"/>
              </a:lnSpc>
            </a:pPr>
          </a:p>
          <a:p>
            <a:pPr algn="just">
              <a:lnSpc>
                <a:spcPts val="4347"/>
              </a:lnSpc>
            </a:pPr>
            <a:r>
              <a:rPr lang="en-US" sz="3105" b="true">
                <a:solidFill>
                  <a:srgbClr val="AD623C"/>
                </a:solidFill>
                <a:latin typeface="Montserrat Bold"/>
                <a:ea typeface="Montserrat Bold"/>
                <a:cs typeface="Montserrat Bold"/>
                <a:sym typeface="Montserrat Bold"/>
              </a:rPr>
              <a:t>YOLO</a:t>
            </a:r>
            <a:r>
              <a:rPr lang="en-US" sz="3105" b="true">
                <a:solidFill>
                  <a:srgbClr val="000000"/>
                </a:solidFill>
                <a:latin typeface="Montserrat Bold"/>
                <a:ea typeface="Montserrat Bold"/>
                <a:cs typeface="Montserrat Bold"/>
                <a:sym typeface="Montserrat Bold"/>
              </a:rPr>
              <a:t> (You Only Look Once) : Pour la détection rapide d'objets.</a:t>
            </a:r>
          </a:p>
          <a:p>
            <a:pPr algn="just">
              <a:lnSpc>
                <a:spcPts val="4347"/>
              </a:lnSpc>
            </a:pPr>
          </a:p>
          <a:p>
            <a:pPr algn="just">
              <a:lnSpc>
                <a:spcPts val="4347"/>
              </a:lnSpc>
            </a:pPr>
            <a:r>
              <a:rPr lang="en-US" sz="3105" b="true">
                <a:solidFill>
                  <a:srgbClr val="AD623C"/>
                </a:solidFill>
                <a:latin typeface="Montserrat Bold"/>
                <a:ea typeface="Montserrat Bold"/>
                <a:cs typeface="Montserrat Bold"/>
                <a:sym typeface="Montserrat Bold"/>
              </a:rPr>
              <a:t>Mask R-CNN</a:t>
            </a:r>
            <a:r>
              <a:rPr lang="en-US" sz="3105" b="true">
                <a:solidFill>
                  <a:srgbClr val="000000"/>
                </a:solidFill>
                <a:latin typeface="Montserrat Bold"/>
                <a:ea typeface="Montserrat Bold"/>
                <a:cs typeface="Montserrat Bold"/>
                <a:sym typeface="Montserrat Bold"/>
              </a:rPr>
              <a:t> : Pour la segmentation d’objets.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BFBFC"/>
        </a:solidFill>
      </p:bgPr>
    </p:bg>
    <p:spTree>
      <p:nvGrpSpPr>
        <p:cNvPr id="1" name=""/>
        <p:cNvGrpSpPr/>
        <p:nvPr/>
      </p:nvGrpSpPr>
      <p:grpSpPr>
        <a:xfrm>
          <a:off x="0" y="0"/>
          <a:ext cx="0" cy="0"/>
          <a:chOff x="0" y="0"/>
          <a:chExt cx="0" cy="0"/>
        </a:xfrm>
      </p:grpSpPr>
      <p:grpSp>
        <p:nvGrpSpPr>
          <p:cNvPr name="Group 2" id="2"/>
          <p:cNvGrpSpPr/>
          <p:nvPr/>
        </p:nvGrpSpPr>
        <p:grpSpPr>
          <a:xfrm rot="0">
            <a:off x="330384" y="3433720"/>
            <a:ext cx="916071" cy="91607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658193" y="7096988"/>
            <a:ext cx="916071" cy="91607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6884411" y="28575"/>
            <a:ext cx="1422639" cy="1180816"/>
          </a:xfrm>
          <a:custGeom>
            <a:avLst/>
            <a:gdLst/>
            <a:ahLst/>
            <a:cxnLst/>
            <a:rect r="r" b="b" t="t" l="l"/>
            <a:pathLst>
              <a:path h="1180816" w="1422639">
                <a:moveTo>
                  <a:pt x="0" y="0"/>
                </a:moveTo>
                <a:lnTo>
                  <a:pt x="1422639" y="0"/>
                </a:lnTo>
                <a:lnTo>
                  <a:pt x="1422639" y="1180816"/>
                </a:lnTo>
                <a:lnTo>
                  <a:pt x="0" y="1180816"/>
                </a:lnTo>
                <a:lnTo>
                  <a:pt x="0" y="0"/>
                </a:lnTo>
                <a:close/>
              </a:path>
            </a:pathLst>
          </a:custGeom>
          <a:blipFill>
            <a:blip r:embed="rId2"/>
            <a:stretch>
              <a:fillRect l="0" t="0" r="0" b="0"/>
            </a:stretch>
          </a:blipFill>
        </p:spPr>
      </p:sp>
      <p:grpSp>
        <p:nvGrpSpPr>
          <p:cNvPr name="Group 9" id="9"/>
          <p:cNvGrpSpPr/>
          <p:nvPr/>
        </p:nvGrpSpPr>
        <p:grpSpPr>
          <a:xfrm rot="0">
            <a:off x="4694925" y="3883709"/>
            <a:ext cx="2486940" cy="3022780"/>
            <a:chOff x="0" y="0"/>
            <a:chExt cx="1376796" cy="1673443"/>
          </a:xfrm>
        </p:grpSpPr>
        <p:sp>
          <p:nvSpPr>
            <p:cNvPr name="Freeform 10" id="10"/>
            <p:cNvSpPr/>
            <p:nvPr/>
          </p:nvSpPr>
          <p:spPr>
            <a:xfrm flipH="false" flipV="false" rot="0">
              <a:off x="0" y="0"/>
              <a:ext cx="1376796" cy="1673443"/>
            </a:xfrm>
            <a:custGeom>
              <a:avLst/>
              <a:gdLst/>
              <a:ahLst/>
              <a:cxnLst/>
              <a:rect r="r" b="b" t="t" l="l"/>
              <a:pathLst>
                <a:path h="1673443" w="1376796">
                  <a:moveTo>
                    <a:pt x="0" y="0"/>
                  </a:moveTo>
                  <a:lnTo>
                    <a:pt x="1376796" y="0"/>
                  </a:lnTo>
                  <a:lnTo>
                    <a:pt x="1376796" y="1673443"/>
                  </a:lnTo>
                  <a:lnTo>
                    <a:pt x="0" y="1673443"/>
                  </a:lnTo>
                  <a:close/>
                </a:path>
              </a:pathLst>
            </a:custGeom>
            <a:solidFill>
              <a:srgbClr val="AD623C"/>
            </a:solidFill>
          </p:spPr>
        </p:sp>
        <p:sp>
          <p:nvSpPr>
            <p:cNvPr name="TextBox 11" id="11"/>
            <p:cNvSpPr txBox="true"/>
            <p:nvPr/>
          </p:nvSpPr>
          <p:spPr>
            <a:xfrm>
              <a:off x="0" y="-38100"/>
              <a:ext cx="1376796" cy="1711543"/>
            </a:xfrm>
            <a:prstGeom prst="rect">
              <a:avLst/>
            </a:prstGeom>
          </p:spPr>
          <p:txBody>
            <a:bodyPr anchor="ctr" rtlCol="false" tIns="27726" lIns="27726" bIns="27726" rIns="27726"/>
            <a:lstStyle/>
            <a:p>
              <a:pPr algn="ctr">
                <a:lnSpc>
                  <a:spcPts val="2660"/>
                </a:lnSpc>
              </a:pPr>
            </a:p>
          </p:txBody>
        </p:sp>
      </p:grpSp>
      <p:grpSp>
        <p:nvGrpSpPr>
          <p:cNvPr name="Group 12" id="12"/>
          <p:cNvGrpSpPr/>
          <p:nvPr/>
        </p:nvGrpSpPr>
        <p:grpSpPr>
          <a:xfrm rot="0">
            <a:off x="4694925" y="2640239"/>
            <a:ext cx="2486940" cy="248694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2700">
              <a:solidFill>
                <a:srgbClr val="000000"/>
              </a:solidFill>
            </a:ln>
          </p:spPr>
        </p:sp>
      </p:grpSp>
      <p:grpSp>
        <p:nvGrpSpPr>
          <p:cNvPr name="Group 14" id="14"/>
          <p:cNvGrpSpPr/>
          <p:nvPr/>
        </p:nvGrpSpPr>
        <p:grpSpPr>
          <a:xfrm rot="0">
            <a:off x="1662136" y="5593261"/>
            <a:ext cx="2486940" cy="3022780"/>
            <a:chOff x="0" y="0"/>
            <a:chExt cx="1376796" cy="1673443"/>
          </a:xfrm>
        </p:grpSpPr>
        <p:sp>
          <p:nvSpPr>
            <p:cNvPr name="Freeform 15" id="15"/>
            <p:cNvSpPr/>
            <p:nvPr/>
          </p:nvSpPr>
          <p:spPr>
            <a:xfrm flipH="false" flipV="false" rot="0">
              <a:off x="0" y="0"/>
              <a:ext cx="1376796" cy="1673443"/>
            </a:xfrm>
            <a:custGeom>
              <a:avLst/>
              <a:gdLst/>
              <a:ahLst/>
              <a:cxnLst/>
              <a:rect r="r" b="b" t="t" l="l"/>
              <a:pathLst>
                <a:path h="1673443" w="1376796">
                  <a:moveTo>
                    <a:pt x="0" y="0"/>
                  </a:moveTo>
                  <a:lnTo>
                    <a:pt x="1376796" y="0"/>
                  </a:lnTo>
                  <a:lnTo>
                    <a:pt x="1376796" y="1673443"/>
                  </a:lnTo>
                  <a:lnTo>
                    <a:pt x="0" y="1673443"/>
                  </a:lnTo>
                  <a:close/>
                </a:path>
              </a:pathLst>
            </a:custGeom>
            <a:solidFill>
              <a:srgbClr val="AD623C"/>
            </a:solidFill>
          </p:spPr>
        </p:sp>
        <p:sp>
          <p:nvSpPr>
            <p:cNvPr name="TextBox 16" id="16"/>
            <p:cNvSpPr txBox="true"/>
            <p:nvPr/>
          </p:nvSpPr>
          <p:spPr>
            <a:xfrm>
              <a:off x="0" y="-38100"/>
              <a:ext cx="1376796" cy="1711543"/>
            </a:xfrm>
            <a:prstGeom prst="rect">
              <a:avLst/>
            </a:prstGeom>
          </p:spPr>
          <p:txBody>
            <a:bodyPr anchor="ctr" rtlCol="false" tIns="27726" lIns="27726" bIns="27726" rIns="27726"/>
            <a:lstStyle/>
            <a:p>
              <a:pPr algn="ctr">
                <a:lnSpc>
                  <a:spcPts val="2660"/>
                </a:lnSpc>
              </a:pPr>
            </a:p>
          </p:txBody>
        </p:sp>
      </p:grpSp>
      <p:grpSp>
        <p:nvGrpSpPr>
          <p:cNvPr name="Group 17" id="17"/>
          <p:cNvGrpSpPr/>
          <p:nvPr/>
        </p:nvGrpSpPr>
        <p:grpSpPr>
          <a:xfrm rot="0">
            <a:off x="1662136" y="4349791"/>
            <a:ext cx="2486940" cy="2486940"/>
            <a:chOff x="0" y="0"/>
            <a:chExt cx="812800" cy="812800"/>
          </a:xfrm>
        </p:grpSpPr>
        <p:sp>
          <p:nvSpPr>
            <p:cNvPr name="Freeform 18" id="18"/>
            <p:cNvSpPr/>
            <p:nvPr/>
          </p:nvSpPr>
          <p:spPr>
            <a:xfrm flipH="false" flipV="false" rot="282000">
              <a:off x="-17024" y="-17024"/>
              <a:ext cx="846849" cy="846849"/>
            </a:xfrm>
            <a:custGeom>
              <a:avLst/>
              <a:gdLst/>
              <a:ahLst/>
              <a:cxnLst/>
              <a:rect r="r" b="b" t="t" l="l"/>
              <a:pathLst>
                <a:path h="846849" w="846849">
                  <a:moveTo>
                    <a:pt x="390124" y="18391"/>
                  </a:moveTo>
                  <a:cubicBezTo>
                    <a:pt x="166430" y="36782"/>
                    <a:pt x="0" y="233030"/>
                    <a:pt x="18391" y="456724"/>
                  </a:cubicBezTo>
                  <a:cubicBezTo>
                    <a:pt x="36782" y="680418"/>
                    <a:pt x="233030" y="846848"/>
                    <a:pt x="456724" y="828457"/>
                  </a:cubicBezTo>
                  <a:cubicBezTo>
                    <a:pt x="680418" y="810066"/>
                    <a:pt x="846848" y="613818"/>
                    <a:pt x="828457" y="390124"/>
                  </a:cubicBezTo>
                  <a:cubicBezTo>
                    <a:pt x="810066" y="166430"/>
                    <a:pt x="613818" y="0"/>
                    <a:pt x="390124" y="18391"/>
                  </a:cubicBezTo>
                  <a:close/>
                </a:path>
              </a:pathLst>
            </a:custGeom>
            <a:blipFill>
              <a:blip r:embed="rId3"/>
              <a:stretch>
                <a:fillRect l="-3925" t="-8971" r="-3925" b="-51232"/>
              </a:stretch>
            </a:blipFill>
          </p:spPr>
        </p:sp>
      </p:grpSp>
      <p:grpSp>
        <p:nvGrpSpPr>
          <p:cNvPr name="Group 19" id="19"/>
          <p:cNvGrpSpPr/>
          <p:nvPr/>
        </p:nvGrpSpPr>
        <p:grpSpPr>
          <a:xfrm rot="0">
            <a:off x="10950737" y="3883709"/>
            <a:ext cx="2486940" cy="3022780"/>
            <a:chOff x="0" y="0"/>
            <a:chExt cx="1376796" cy="1673443"/>
          </a:xfrm>
        </p:grpSpPr>
        <p:sp>
          <p:nvSpPr>
            <p:cNvPr name="Freeform 20" id="20"/>
            <p:cNvSpPr/>
            <p:nvPr/>
          </p:nvSpPr>
          <p:spPr>
            <a:xfrm flipH="false" flipV="false" rot="0">
              <a:off x="0" y="0"/>
              <a:ext cx="1376796" cy="1673443"/>
            </a:xfrm>
            <a:custGeom>
              <a:avLst/>
              <a:gdLst/>
              <a:ahLst/>
              <a:cxnLst/>
              <a:rect r="r" b="b" t="t" l="l"/>
              <a:pathLst>
                <a:path h="1673443" w="1376796">
                  <a:moveTo>
                    <a:pt x="0" y="0"/>
                  </a:moveTo>
                  <a:lnTo>
                    <a:pt x="1376796" y="0"/>
                  </a:lnTo>
                  <a:lnTo>
                    <a:pt x="1376796" y="1673443"/>
                  </a:lnTo>
                  <a:lnTo>
                    <a:pt x="0" y="1673443"/>
                  </a:lnTo>
                  <a:close/>
                </a:path>
              </a:pathLst>
            </a:custGeom>
            <a:solidFill>
              <a:srgbClr val="AD623C"/>
            </a:solidFill>
          </p:spPr>
        </p:sp>
        <p:sp>
          <p:nvSpPr>
            <p:cNvPr name="TextBox 21" id="21"/>
            <p:cNvSpPr txBox="true"/>
            <p:nvPr/>
          </p:nvSpPr>
          <p:spPr>
            <a:xfrm>
              <a:off x="0" y="-38100"/>
              <a:ext cx="1376796" cy="1711543"/>
            </a:xfrm>
            <a:prstGeom prst="rect">
              <a:avLst/>
            </a:prstGeom>
          </p:spPr>
          <p:txBody>
            <a:bodyPr anchor="ctr" rtlCol="false" tIns="27726" lIns="27726" bIns="27726" rIns="27726"/>
            <a:lstStyle/>
            <a:p>
              <a:pPr algn="ctr">
                <a:lnSpc>
                  <a:spcPts val="2660"/>
                </a:lnSpc>
              </a:pPr>
            </a:p>
          </p:txBody>
        </p:sp>
      </p:grpSp>
      <p:grpSp>
        <p:nvGrpSpPr>
          <p:cNvPr name="Group 22" id="22"/>
          <p:cNvGrpSpPr/>
          <p:nvPr/>
        </p:nvGrpSpPr>
        <p:grpSpPr>
          <a:xfrm rot="0">
            <a:off x="10950737" y="2640239"/>
            <a:ext cx="2486940" cy="248694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37312" r="0" b="-84910"/>
              </a:stretch>
            </a:blipFill>
          </p:spPr>
        </p:sp>
      </p:grpSp>
      <p:grpSp>
        <p:nvGrpSpPr>
          <p:cNvPr name="Group 24" id="24"/>
          <p:cNvGrpSpPr/>
          <p:nvPr/>
        </p:nvGrpSpPr>
        <p:grpSpPr>
          <a:xfrm rot="0">
            <a:off x="10422706" y="518582"/>
            <a:ext cx="319388" cy="319388"/>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p:spPr>
        </p:sp>
        <p:sp>
          <p:nvSpPr>
            <p:cNvPr name="TextBox 26" id="26"/>
            <p:cNvSpPr txBox="true"/>
            <p:nvPr/>
          </p:nvSpPr>
          <p:spPr>
            <a:xfrm>
              <a:off x="76200" y="38100"/>
              <a:ext cx="660400" cy="698500"/>
            </a:xfrm>
            <a:prstGeom prst="rect">
              <a:avLst/>
            </a:prstGeom>
          </p:spPr>
          <p:txBody>
            <a:bodyPr anchor="ctr" rtlCol="false" tIns="27726" lIns="27726" bIns="27726" rIns="27726"/>
            <a:lstStyle/>
            <a:p>
              <a:pPr algn="ctr">
                <a:lnSpc>
                  <a:spcPts val="2660"/>
                </a:lnSpc>
              </a:pPr>
            </a:p>
          </p:txBody>
        </p:sp>
      </p:grpSp>
      <p:grpSp>
        <p:nvGrpSpPr>
          <p:cNvPr name="Group 27" id="27"/>
          <p:cNvGrpSpPr/>
          <p:nvPr/>
        </p:nvGrpSpPr>
        <p:grpSpPr>
          <a:xfrm rot="0">
            <a:off x="4166167" y="2640239"/>
            <a:ext cx="319388" cy="319388"/>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p:spPr>
        </p:sp>
        <p:sp>
          <p:nvSpPr>
            <p:cNvPr name="TextBox 29" id="29"/>
            <p:cNvSpPr txBox="true"/>
            <p:nvPr/>
          </p:nvSpPr>
          <p:spPr>
            <a:xfrm>
              <a:off x="76200" y="38100"/>
              <a:ext cx="660400" cy="698500"/>
            </a:xfrm>
            <a:prstGeom prst="rect">
              <a:avLst/>
            </a:prstGeom>
          </p:spPr>
          <p:txBody>
            <a:bodyPr anchor="ctr" rtlCol="false" tIns="27726" lIns="27726" bIns="27726" rIns="27726"/>
            <a:lstStyle/>
            <a:p>
              <a:pPr algn="ctr">
                <a:lnSpc>
                  <a:spcPts val="2660"/>
                </a:lnSpc>
              </a:pPr>
            </a:p>
          </p:txBody>
        </p:sp>
      </p:grpSp>
      <p:grpSp>
        <p:nvGrpSpPr>
          <p:cNvPr name="Group 30" id="30"/>
          <p:cNvGrpSpPr/>
          <p:nvPr/>
        </p:nvGrpSpPr>
        <p:grpSpPr>
          <a:xfrm rot="0">
            <a:off x="4694925" y="2640239"/>
            <a:ext cx="2486940" cy="2486940"/>
            <a:chOff x="0" y="0"/>
            <a:chExt cx="812800" cy="812800"/>
          </a:xfrm>
        </p:grpSpPr>
        <p:sp>
          <p:nvSpPr>
            <p:cNvPr name="Freeform 31" id="31"/>
            <p:cNvSpPr/>
            <p:nvPr/>
          </p:nvSpPr>
          <p:spPr>
            <a:xfrm flipH="false" flipV="false" rot="-1633206">
              <a:off x="-57659" y="-57659"/>
              <a:ext cx="928117" cy="928117"/>
            </a:xfrm>
            <a:custGeom>
              <a:avLst/>
              <a:gdLst/>
              <a:ahLst/>
              <a:cxnLst/>
              <a:rect r="r" b="b" t="t" l="l"/>
              <a:pathLst>
                <a:path h="928117" w="928117">
                  <a:moveTo>
                    <a:pt x="649950" y="102665"/>
                  </a:moveTo>
                  <a:cubicBezTo>
                    <a:pt x="450358" y="0"/>
                    <a:pt x="205330" y="78575"/>
                    <a:pt x="102665" y="278168"/>
                  </a:cubicBezTo>
                  <a:cubicBezTo>
                    <a:pt x="0" y="477760"/>
                    <a:pt x="78575" y="722788"/>
                    <a:pt x="278168" y="825453"/>
                  </a:cubicBezTo>
                  <a:cubicBezTo>
                    <a:pt x="477760" y="928118"/>
                    <a:pt x="722788" y="849543"/>
                    <a:pt x="825453" y="649950"/>
                  </a:cubicBezTo>
                  <a:cubicBezTo>
                    <a:pt x="928118" y="450358"/>
                    <a:pt x="849543" y="205330"/>
                    <a:pt x="649950" y="102665"/>
                  </a:cubicBezTo>
                  <a:close/>
                </a:path>
              </a:pathLst>
            </a:custGeom>
            <a:blipFill>
              <a:blip r:embed="rId5"/>
              <a:stretch>
                <a:fillRect l="-36860" t="-2370" r="-12145" b="-47032"/>
              </a:stretch>
            </a:blipFill>
          </p:spPr>
        </p:sp>
      </p:grpSp>
      <p:grpSp>
        <p:nvGrpSpPr>
          <p:cNvPr name="Group 32" id="32"/>
          <p:cNvGrpSpPr/>
          <p:nvPr/>
        </p:nvGrpSpPr>
        <p:grpSpPr>
          <a:xfrm rot="0">
            <a:off x="7235426" y="518582"/>
            <a:ext cx="319388" cy="319388"/>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p:spPr>
        </p:sp>
        <p:sp>
          <p:nvSpPr>
            <p:cNvPr name="TextBox 34" id="34"/>
            <p:cNvSpPr txBox="true"/>
            <p:nvPr/>
          </p:nvSpPr>
          <p:spPr>
            <a:xfrm>
              <a:off x="76200" y="38100"/>
              <a:ext cx="660400" cy="698500"/>
            </a:xfrm>
            <a:prstGeom prst="rect">
              <a:avLst/>
            </a:prstGeom>
          </p:spPr>
          <p:txBody>
            <a:bodyPr anchor="ctr" rtlCol="false" tIns="27726" lIns="27726" bIns="27726" rIns="27726"/>
            <a:lstStyle/>
            <a:p>
              <a:pPr algn="ctr">
                <a:lnSpc>
                  <a:spcPts val="2660"/>
                </a:lnSpc>
              </a:pPr>
            </a:p>
          </p:txBody>
        </p:sp>
      </p:grpSp>
      <p:grpSp>
        <p:nvGrpSpPr>
          <p:cNvPr name="Group 35" id="35"/>
          <p:cNvGrpSpPr/>
          <p:nvPr/>
        </p:nvGrpSpPr>
        <p:grpSpPr>
          <a:xfrm rot="0">
            <a:off x="7727123" y="518582"/>
            <a:ext cx="2486940" cy="4266250"/>
            <a:chOff x="0" y="0"/>
            <a:chExt cx="3315920" cy="5688333"/>
          </a:xfrm>
        </p:grpSpPr>
        <p:grpSp>
          <p:nvGrpSpPr>
            <p:cNvPr name="Group 36" id="36"/>
            <p:cNvGrpSpPr/>
            <p:nvPr/>
          </p:nvGrpSpPr>
          <p:grpSpPr>
            <a:xfrm rot="0">
              <a:off x="0" y="1657960"/>
              <a:ext cx="3315920" cy="4030373"/>
              <a:chOff x="0" y="0"/>
              <a:chExt cx="1376796" cy="1673443"/>
            </a:xfrm>
          </p:grpSpPr>
          <p:sp>
            <p:nvSpPr>
              <p:cNvPr name="Freeform 37" id="37"/>
              <p:cNvSpPr/>
              <p:nvPr/>
            </p:nvSpPr>
            <p:spPr>
              <a:xfrm flipH="false" flipV="false" rot="0">
                <a:off x="0" y="0"/>
                <a:ext cx="1376796" cy="1673443"/>
              </a:xfrm>
              <a:custGeom>
                <a:avLst/>
                <a:gdLst/>
                <a:ahLst/>
                <a:cxnLst/>
                <a:rect r="r" b="b" t="t" l="l"/>
                <a:pathLst>
                  <a:path h="1673443" w="1376796">
                    <a:moveTo>
                      <a:pt x="0" y="0"/>
                    </a:moveTo>
                    <a:lnTo>
                      <a:pt x="1376796" y="0"/>
                    </a:lnTo>
                    <a:lnTo>
                      <a:pt x="1376796" y="1673443"/>
                    </a:lnTo>
                    <a:lnTo>
                      <a:pt x="0" y="1673443"/>
                    </a:lnTo>
                    <a:close/>
                  </a:path>
                </a:pathLst>
              </a:custGeom>
              <a:solidFill>
                <a:srgbClr val="AD623C"/>
              </a:solidFill>
            </p:spPr>
          </p:sp>
          <p:sp>
            <p:nvSpPr>
              <p:cNvPr name="TextBox 38" id="38"/>
              <p:cNvSpPr txBox="true"/>
              <p:nvPr/>
            </p:nvSpPr>
            <p:spPr>
              <a:xfrm>
                <a:off x="0" y="-38100"/>
                <a:ext cx="1376796" cy="1711543"/>
              </a:xfrm>
              <a:prstGeom prst="rect">
                <a:avLst/>
              </a:prstGeom>
            </p:spPr>
            <p:txBody>
              <a:bodyPr anchor="ctr" rtlCol="false" tIns="27726" lIns="27726" bIns="27726" rIns="27726"/>
              <a:lstStyle/>
              <a:p>
                <a:pPr algn="ctr">
                  <a:lnSpc>
                    <a:spcPts val="2660"/>
                  </a:lnSpc>
                </a:pPr>
              </a:p>
            </p:txBody>
          </p:sp>
        </p:grpSp>
        <p:grpSp>
          <p:nvGrpSpPr>
            <p:cNvPr name="Group 39" id="39"/>
            <p:cNvGrpSpPr/>
            <p:nvPr/>
          </p:nvGrpSpPr>
          <p:grpSpPr>
            <a:xfrm rot="0">
              <a:off x="0" y="0"/>
              <a:ext cx="3315920" cy="3315920"/>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0" t="-37385" r="0" b="-74153"/>
                </a:stretch>
              </a:blipFill>
            </p:spPr>
          </p:sp>
        </p:grpSp>
        <p:sp>
          <p:nvSpPr>
            <p:cNvPr name="TextBox 41" id="41"/>
            <p:cNvSpPr txBox="true"/>
            <p:nvPr/>
          </p:nvSpPr>
          <p:spPr>
            <a:xfrm rot="0">
              <a:off x="250533" y="3635046"/>
              <a:ext cx="2814855" cy="861245"/>
            </a:xfrm>
            <a:prstGeom prst="rect">
              <a:avLst/>
            </a:prstGeom>
          </p:spPr>
          <p:txBody>
            <a:bodyPr anchor="t" rtlCol="false" tIns="0" lIns="0" bIns="0" rIns="0">
              <a:spAutoFit/>
            </a:bodyPr>
            <a:lstStyle/>
            <a:p>
              <a:pPr algn="ctr">
                <a:lnSpc>
                  <a:spcPts val="2648"/>
                </a:lnSpc>
              </a:pPr>
              <a:r>
                <a:rPr lang="en-US" b="true" sz="1892" spc="52">
                  <a:solidFill>
                    <a:srgbClr val="FBFBFC"/>
                  </a:solidFill>
                  <a:latin typeface="Montserrat Bold"/>
                  <a:ea typeface="Montserrat Bold"/>
                  <a:cs typeface="Montserrat Bold"/>
                  <a:sym typeface="Montserrat Bold"/>
                </a:rPr>
                <a:t>Fallou</a:t>
              </a:r>
            </a:p>
            <a:p>
              <a:pPr algn="ctr">
                <a:lnSpc>
                  <a:spcPts val="2648"/>
                </a:lnSpc>
              </a:pPr>
              <a:r>
                <a:rPr lang="en-US" b="true" sz="1892" spc="52">
                  <a:solidFill>
                    <a:srgbClr val="FBFBFC"/>
                  </a:solidFill>
                  <a:latin typeface="Montserrat Bold"/>
                  <a:ea typeface="Montserrat Bold"/>
                  <a:cs typeface="Montserrat Bold"/>
                  <a:sym typeface="Montserrat Bold"/>
                </a:rPr>
                <a:t>DIOUF </a:t>
              </a:r>
            </a:p>
          </p:txBody>
        </p:sp>
      </p:grpSp>
      <p:grpSp>
        <p:nvGrpSpPr>
          <p:cNvPr name="Group 42" id="42"/>
          <p:cNvGrpSpPr/>
          <p:nvPr/>
        </p:nvGrpSpPr>
        <p:grpSpPr>
          <a:xfrm rot="0">
            <a:off x="14138924" y="5593261"/>
            <a:ext cx="2486940" cy="3022780"/>
            <a:chOff x="0" y="0"/>
            <a:chExt cx="1376796" cy="1673443"/>
          </a:xfrm>
        </p:grpSpPr>
        <p:sp>
          <p:nvSpPr>
            <p:cNvPr name="Freeform 43" id="43"/>
            <p:cNvSpPr/>
            <p:nvPr/>
          </p:nvSpPr>
          <p:spPr>
            <a:xfrm flipH="false" flipV="false" rot="0">
              <a:off x="0" y="0"/>
              <a:ext cx="1376796" cy="1673443"/>
            </a:xfrm>
            <a:custGeom>
              <a:avLst/>
              <a:gdLst/>
              <a:ahLst/>
              <a:cxnLst/>
              <a:rect r="r" b="b" t="t" l="l"/>
              <a:pathLst>
                <a:path h="1673443" w="1376796">
                  <a:moveTo>
                    <a:pt x="0" y="0"/>
                  </a:moveTo>
                  <a:lnTo>
                    <a:pt x="1376796" y="0"/>
                  </a:lnTo>
                  <a:lnTo>
                    <a:pt x="1376796" y="1673443"/>
                  </a:lnTo>
                  <a:lnTo>
                    <a:pt x="0" y="1673443"/>
                  </a:lnTo>
                  <a:close/>
                </a:path>
              </a:pathLst>
            </a:custGeom>
            <a:solidFill>
              <a:srgbClr val="AD623C"/>
            </a:solidFill>
          </p:spPr>
        </p:sp>
        <p:sp>
          <p:nvSpPr>
            <p:cNvPr name="TextBox 44" id="44"/>
            <p:cNvSpPr txBox="true"/>
            <p:nvPr/>
          </p:nvSpPr>
          <p:spPr>
            <a:xfrm>
              <a:off x="0" y="-38100"/>
              <a:ext cx="1376796" cy="1711543"/>
            </a:xfrm>
            <a:prstGeom prst="rect">
              <a:avLst/>
            </a:prstGeom>
          </p:spPr>
          <p:txBody>
            <a:bodyPr anchor="ctr" rtlCol="false" tIns="27726" lIns="27726" bIns="27726" rIns="27726"/>
            <a:lstStyle/>
            <a:p>
              <a:pPr algn="ctr">
                <a:lnSpc>
                  <a:spcPts val="2660"/>
                </a:lnSpc>
              </a:pPr>
            </a:p>
          </p:txBody>
        </p:sp>
      </p:grpSp>
      <p:grpSp>
        <p:nvGrpSpPr>
          <p:cNvPr name="Group 45" id="45"/>
          <p:cNvGrpSpPr/>
          <p:nvPr/>
        </p:nvGrpSpPr>
        <p:grpSpPr>
          <a:xfrm rot="0">
            <a:off x="14138924" y="4349791"/>
            <a:ext cx="2486940" cy="2486940"/>
            <a:chOff x="0" y="0"/>
            <a:chExt cx="812800" cy="812800"/>
          </a:xfrm>
        </p:grpSpPr>
        <p:sp>
          <p:nvSpPr>
            <p:cNvPr name="Freeform 46" id="46"/>
            <p:cNvSpPr/>
            <p:nvPr/>
          </p:nvSpPr>
          <p:spPr>
            <a:xfrm flipH="false" flipV="false" rot="-426000">
              <a:off x="-24626" y="-24626"/>
              <a:ext cx="862052" cy="862052"/>
            </a:xfrm>
            <a:custGeom>
              <a:avLst/>
              <a:gdLst/>
              <a:ahLst/>
              <a:cxnLst/>
              <a:rect r="r" b="b" t="t" l="l"/>
              <a:pathLst>
                <a:path h="862052" w="862052">
                  <a:moveTo>
                    <a:pt x="481258" y="27742"/>
                  </a:moveTo>
                  <a:cubicBezTo>
                    <a:pt x="258530" y="0"/>
                    <a:pt x="55484" y="158067"/>
                    <a:pt x="27742" y="380794"/>
                  </a:cubicBezTo>
                  <a:cubicBezTo>
                    <a:pt x="0" y="603522"/>
                    <a:pt x="158067" y="806568"/>
                    <a:pt x="380794" y="834310"/>
                  </a:cubicBezTo>
                  <a:cubicBezTo>
                    <a:pt x="603522" y="862052"/>
                    <a:pt x="806568" y="703985"/>
                    <a:pt x="834310" y="481258"/>
                  </a:cubicBezTo>
                  <a:cubicBezTo>
                    <a:pt x="862052" y="258530"/>
                    <a:pt x="703985" y="55484"/>
                    <a:pt x="481258" y="27742"/>
                  </a:cubicBezTo>
                  <a:close/>
                </a:path>
              </a:pathLst>
            </a:custGeom>
            <a:blipFill>
              <a:blip r:embed="rId7"/>
              <a:stretch>
                <a:fillRect l="-9104" t="-5790" r="-5790" b="-66551"/>
              </a:stretch>
            </a:blipFill>
          </p:spPr>
        </p:sp>
      </p:grpSp>
      <p:grpSp>
        <p:nvGrpSpPr>
          <p:cNvPr name="Group 47" id="47"/>
          <p:cNvGrpSpPr/>
          <p:nvPr/>
        </p:nvGrpSpPr>
        <p:grpSpPr>
          <a:xfrm rot="0">
            <a:off x="13647227" y="2640239"/>
            <a:ext cx="319388" cy="319388"/>
            <a:chOff x="0" y="0"/>
            <a:chExt cx="812800" cy="812800"/>
          </a:xfrm>
        </p:grpSpPr>
        <p:sp>
          <p:nvSpPr>
            <p:cNvPr name="Freeform 48" id="4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p:spPr>
        </p:sp>
        <p:sp>
          <p:nvSpPr>
            <p:cNvPr name="TextBox 49" id="49"/>
            <p:cNvSpPr txBox="true"/>
            <p:nvPr/>
          </p:nvSpPr>
          <p:spPr>
            <a:xfrm>
              <a:off x="76200" y="38100"/>
              <a:ext cx="660400" cy="698500"/>
            </a:xfrm>
            <a:prstGeom prst="rect">
              <a:avLst/>
            </a:prstGeom>
          </p:spPr>
          <p:txBody>
            <a:bodyPr anchor="ctr" rtlCol="false" tIns="27726" lIns="27726" bIns="27726" rIns="27726"/>
            <a:lstStyle/>
            <a:p>
              <a:pPr algn="ctr">
                <a:lnSpc>
                  <a:spcPts val="2660"/>
                </a:lnSpc>
              </a:pPr>
            </a:p>
          </p:txBody>
        </p:sp>
      </p:grpSp>
      <p:grpSp>
        <p:nvGrpSpPr>
          <p:cNvPr name="Group 50" id="50"/>
          <p:cNvGrpSpPr/>
          <p:nvPr/>
        </p:nvGrpSpPr>
        <p:grpSpPr>
          <a:xfrm rot="0">
            <a:off x="7822831" y="6712994"/>
            <a:ext cx="2486940" cy="3022780"/>
            <a:chOff x="0" y="0"/>
            <a:chExt cx="1376796" cy="1673443"/>
          </a:xfrm>
        </p:grpSpPr>
        <p:sp>
          <p:nvSpPr>
            <p:cNvPr name="Freeform 51" id="51"/>
            <p:cNvSpPr/>
            <p:nvPr/>
          </p:nvSpPr>
          <p:spPr>
            <a:xfrm flipH="false" flipV="false" rot="0">
              <a:off x="0" y="0"/>
              <a:ext cx="1376796" cy="1673443"/>
            </a:xfrm>
            <a:custGeom>
              <a:avLst/>
              <a:gdLst/>
              <a:ahLst/>
              <a:cxnLst/>
              <a:rect r="r" b="b" t="t" l="l"/>
              <a:pathLst>
                <a:path h="1673443" w="1376796">
                  <a:moveTo>
                    <a:pt x="0" y="0"/>
                  </a:moveTo>
                  <a:lnTo>
                    <a:pt x="1376796" y="0"/>
                  </a:lnTo>
                  <a:lnTo>
                    <a:pt x="1376796" y="1673443"/>
                  </a:lnTo>
                  <a:lnTo>
                    <a:pt x="0" y="1673443"/>
                  </a:lnTo>
                  <a:close/>
                </a:path>
              </a:pathLst>
            </a:custGeom>
            <a:solidFill>
              <a:srgbClr val="AD623C"/>
            </a:solidFill>
          </p:spPr>
        </p:sp>
        <p:sp>
          <p:nvSpPr>
            <p:cNvPr name="TextBox 52" id="52"/>
            <p:cNvSpPr txBox="true"/>
            <p:nvPr/>
          </p:nvSpPr>
          <p:spPr>
            <a:xfrm>
              <a:off x="0" y="-38100"/>
              <a:ext cx="1376796" cy="1711543"/>
            </a:xfrm>
            <a:prstGeom prst="rect">
              <a:avLst/>
            </a:prstGeom>
          </p:spPr>
          <p:txBody>
            <a:bodyPr anchor="ctr" rtlCol="false" tIns="27726" lIns="27726" bIns="27726" rIns="27726"/>
            <a:lstStyle/>
            <a:p>
              <a:pPr algn="ctr">
                <a:lnSpc>
                  <a:spcPts val="2660"/>
                </a:lnSpc>
              </a:pPr>
            </a:p>
          </p:txBody>
        </p:sp>
      </p:grpSp>
      <p:grpSp>
        <p:nvGrpSpPr>
          <p:cNvPr name="Group 53" id="53"/>
          <p:cNvGrpSpPr/>
          <p:nvPr/>
        </p:nvGrpSpPr>
        <p:grpSpPr>
          <a:xfrm rot="0">
            <a:off x="7822831" y="5469524"/>
            <a:ext cx="2486940" cy="2486940"/>
            <a:chOff x="0" y="0"/>
            <a:chExt cx="812800" cy="812800"/>
          </a:xfrm>
        </p:grpSpPr>
        <p:sp>
          <p:nvSpPr>
            <p:cNvPr name="Freeform 54" id="54"/>
            <p:cNvSpPr/>
            <p:nvPr/>
          </p:nvSpPr>
          <p:spPr>
            <a:xfrm flipH="false" flipV="false" rot="-60000">
              <a:off x="-3855" y="-3855"/>
              <a:ext cx="820511" cy="820511"/>
            </a:xfrm>
            <a:custGeom>
              <a:avLst/>
              <a:gdLst/>
              <a:ahLst/>
              <a:cxnLst/>
              <a:rect r="r" b="b" t="t" l="l"/>
              <a:pathLst>
                <a:path h="820511" w="820511">
                  <a:moveTo>
                    <a:pt x="417348" y="3917"/>
                  </a:moveTo>
                  <a:cubicBezTo>
                    <a:pt x="192933" y="0"/>
                    <a:pt x="7834" y="178748"/>
                    <a:pt x="3917" y="403162"/>
                  </a:cubicBezTo>
                  <a:cubicBezTo>
                    <a:pt x="0" y="627577"/>
                    <a:pt x="178748" y="812676"/>
                    <a:pt x="403162" y="816593"/>
                  </a:cubicBezTo>
                  <a:cubicBezTo>
                    <a:pt x="627577" y="820510"/>
                    <a:pt x="812676" y="641762"/>
                    <a:pt x="816593" y="417348"/>
                  </a:cubicBezTo>
                  <a:cubicBezTo>
                    <a:pt x="820510" y="192933"/>
                    <a:pt x="641762" y="7834"/>
                    <a:pt x="417348" y="3917"/>
                  </a:cubicBezTo>
                  <a:close/>
                </a:path>
              </a:pathLst>
            </a:custGeom>
            <a:blipFill>
              <a:blip r:embed="rId8"/>
              <a:stretch>
                <a:fillRect l="-19888" t="-864" r="-15629" b="-34652"/>
              </a:stretch>
            </a:blipFill>
          </p:spPr>
        </p:sp>
      </p:grpSp>
      <p:sp>
        <p:nvSpPr>
          <p:cNvPr name="TextBox 55" id="55"/>
          <p:cNvSpPr txBox="true"/>
          <p:nvPr/>
        </p:nvSpPr>
        <p:spPr>
          <a:xfrm rot="0">
            <a:off x="1850035" y="7063757"/>
            <a:ext cx="2111141" cy="655459"/>
          </a:xfrm>
          <a:prstGeom prst="rect">
            <a:avLst/>
          </a:prstGeom>
        </p:spPr>
        <p:txBody>
          <a:bodyPr anchor="t" rtlCol="false" tIns="0" lIns="0" bIns="0" rIns="0">
            <a:spAutoFit/>
          </a:bodyPr>
          <a:lstStyle/>
          <a:p>
            <a:pPr algn="ctr">
              <a:lnSpc>
                <a:spcPts val="2648"/>
              </a:lnSpc>
            </a:pPr>
            <a:r>
              <a:rPr lang="en-US" b="true" sz="1892" spc="52">
                <a:solidFill>
                  <a:srgbClr val="FBFBFC"/>
                </a:solidFill>
                <a:latin typeface="Montserrat Bold"/>
                <a:ea typeface="Montserrat Bold"/>
                <a:cs typeface="Montserrat Bold"/>
                <a:sym typeface="Montserrat Bold"/>
              </a:rPr>
              <a:t>Mouhamadou </a:t>
            </a:r>
          </a:p>
          <a:p>
            <a:pPr algn="ctr">
              <a:lnSpc>
                <a:spcPts val="2648"/>
              </a:lnSpc>
            </a:pPr>
            <a:r>
              <a:rPr lang="en-US" b="true" sz="1892" spc="52">
                <a:solidFill>
                  <a:srgbClr val="FBFBFC"/>
                </a:solidFill>
                <a:latin typeface="Montserrat Bold"/>
                <a:ea typeface="Montserrat Bold"/>
                <a:cs typeface="Montserrat Bold"/>
                <a:sym typeface="Montserrat Bold"/>
              </a:rPr>
              <a:t>GUEYE</a:t>
            </a:r>
          </a:p>
        </p:txBody>
      </p:sp>
      <p:sp>
        <p:nvSpPr>
          <p:cNvPr name="TextBox 56" id="56"/>
          <p:cNvSpPr txBox="true"/>
          <p:nvPr/>
        </p:nvSpPr>
        <p:spPr>
          <a:xfrm rot="0">
            <a:off x="4882824" y="5354205"/>
            <a:ext cx="2111141" cy="655459"/>
          </a:xfrm>
          <a:prstGeom prst="rect">
            <a:avLst/>
          </a:prstGeom>
        </p:spPr>
        <p:txBody>
          <a:bodyPr anchor="t" rtlCol="false" tIns="0" lIns="0" bIns="0" rIns="0">
            <a:spAutoFit/>
          </a:bodyPr>
          <a:lstStyle/>
          <a:p>
            <a:pPr algn="ctr">
              <a:lnSpc>
                <a:spcPts val="2648"/>
              </a:lnSpc>
            </a:pPr>
            <a:r>
              <a:rPr lang="en-US" b="true" sz="1892" spc="52">
                <a:solidFill>
                  <a:srgbClr val="FBFBFC"/>
                </a:solidFill>
                <a:latin typeface="Montserrat Bold"/>
                <a:ea typeface="Montserrat Bold"/>
                <a:cs typeface="Montserrat Bold"/>
                <a:sym typeface="Montserrat Bold"/>
              </a:rPr>
              <a:t>Daouda</a:t>
            </a:r>
          </a:p>
          <a:p>
            <a:pPr algn="ctr">
              <a:lnSpc>
                <a:spcPts val="2648"/>
              </a:lnSpc>
            </a:pPr>
            <a:r>
              <a:rPr lang="en-US" b="true" sz="1892" spc="52">
                <a:solidFill>
                  <a:srgbClr val="FBFBFC"/>
                </a:solidFill>
                <a:latin typeface="Montserrat Bold"/>
                <a:ea typeface="Montserrat Bold"/>
                <a:cs typeface="Montserrat Bold"/>
                <a:sym typeface="Montserrat Bold"/>
              </a:rPr>
              <a:t>FICKOU</a:t>
            </a:r>
          </a:p>
        </p:txBody>
      </p:sp>
      <p:sp>
        <p:nvSpPr>
          <p:cNvPr name="TextBox 57" id="57"/>
          <p:cNvSpPr txBox="true"/>
          <p:nvPr/>
        </p:nvSpPr>
        <p:spPr>
          <a:xfrm rot="0">
            <a:off x="11138636" y="5356999"/>
            <a:ext cx="2111141" cy="655459"/>
          </a:xfrm>
          <a:prstGeom prst="rect">
            <a:avLst/>
          </a:prstGeom>
        </p:spPr>
        <p:txBody>
          <a:bodyPr anchor="t" rtlCol="false" tIns="0" lIns="0" bIns="0" rIns="0">
            <a:spAutoFit/>
          </a:bodyPr>
          <a:lstStyle/>
          <a:p>
            <a:pPr algn="ctr">
              <a:lnSpc>
                <a:spcPts val="2648"/>
              </a:lnSpc>
            </a:pPr>
            <a:r>
              <a:rPr lang="en-US" b="true" sz="1892" spc="52">
                <a:solidFill>
                  <a:srgbClr val="FBFBFC"/>
                </a:solidFill>
                <a:latin typeface="Montserrat Bold"/>
                <a:ea typeface="Montserrat Bold"/>
                <a:cs typeface="Montserrat Bold"/>
                <a:sym typeface="Montserrat Bold"/>
              </a:rPr>
              <a:t>Babacar</a:t>
            </a:r>
          </a:p>
          <a:p>
            <a:pPr algn="ctr">
              <a:lnSpc>
                <a:spcPts val="2648"/>
              </a:lnSpc>
            </a:pPr>
            <a:r>
              <a:rPr lang="en-US" b="true" sz="1892" spc="52">
                <a:solidFill>
                  <a:srgbClr val="FBFBFC"/>
                </a:solidFill>
                <a:latin typeface="Montserrat Bold"/>
                <a:ea typeface="Montserrat Bold"/>
                <a:cs typeface="Montserrat Bold"/>
                <a:sym typeface="Montserrat Bold"/>
              </a:rPr>
              <a:t>Mbathie</a:t>
            </a:r>
          </a:p>
        </p:txBody>
      </p:sp>
      <p:sp>
        <p:nvSpPr>
          <p:cNvPr name="TextBox 58" id="58"/>
          <p:cNvSpPr txBox="true"/>
          <p:nvPr/>
        </p:nvSpPr>
        <p:spPr>
          <a:xfrm rot="0">
            <a:off x="14326824" y="7066551"/>
            <a:ext cx="2111141" cy="655459"/>
          </a:xfrm>
          <a:prstGeom prst="rect">
            <a:avLst/>
          </a:prstGeom>
        </p:spPr>
        <p:txBody>
          <a:bodyPr anchor="t" rtlCol="false" tIns="0" lIns="0" bIns="0" rIns="0">
            <a:spAutoFit/>
          </a:bodyPr>
          <a:lstStyle/>
          <a:p>
            <a:pPr algn="ctr">
              <a:lnSpc>
                <a:spcPts val="2648"/>
              </a:lnSpc>
            </a:pPr>
            <a:r>
              <a:rPr lang="en-US" b="true" sz="1892" spc="52">
                <a:solidFill>
                  <a:srgbClr val="FBFBFC"/>
                </a:solidFill>
                <a:latin typeface="Montserrat Bold"/>
                <a:ea typeface="Montserrat Bold"/>
                <a:cs typeface="Montserrat Bold"/>
                <a:sym typeface="Montserrat Bold"/>
              </a:rPr>
              <a:t>Mamadou </a:t>
            </a:r>
          </a:p>
          <a:p>
            <a:pPr algn="ctr">
              <a:lnSpc>
                <a:spcPts val="2648"/>
              </a:lnSpc>
            </a:pPr>
            <a:r>
              <a:rPr lang="en-US" b="true" sz="1892" spc="52">
                <a:solidFill>
                  <a:srgbClr val="FBFBFC"/>
                </a:solidFill>
                <a:latin typeface="Montserrat Bold"/>
                <a:ea typeface="Montserrat Bold"/>
                <a:cs typeface="Montserrat Bold"/>
                <a:sym typeface="Montserrat Bold"/>
              </a:rPr>
              <a:t>DIOP</a:t>
            </a:r>
          </a:p>
        </p:txBody>
      </p:sp>
      <p:sp>
        <p:nvSpPr>
          <p:cNvPr name="TextBox 59" id="59"/>
          <p:cNvSpPr txBox="true"/>
          <p:nvPr/>
        </p:nvSpPr>
        <p:spPr>
          <a:xfrm rot="0">
            <a:off x="1028700" y="480482"/>
            <a:ext cx="3868111" cy="548218"/>
          </a:xfrm>
          <a:prstGeom prst="rect">
            <a:avLst/>
          </a:prstGeom>
        </p:spPr>
        <p:txBody>
          <a:bodyPr anchor="t" rtlCol="false" tIns="0" lIns="0" bIns="0" rIns="0">
            <a:spAutoFit/>
          </a:bodyPr>
          <a:lstStyle/>
          <a:p>
            <a:pPr algn="l">
              <a:lnSpc>
                <a:spcPts val="4433"/>
              </a:lnSpc>
            </a:pPr>
            <a:r>
              <a:rPr lang="en-US" sz="3166" spc="88" b="true">
                <a:solidFill>
                  <a:srgbClr val="AD623C"/>
                </a:solidFill>
                <a:latin typeface="Montserrat Bold"/>
                <a:ea typeface="Montserrat Bold"/>
                <a:cs typeface="Montserrat Bold"/>
                <a:sym typeface="Montserrat Bold"/>
              </a:rPr>
              <a:t>L’équipe</a:t>
            </a:r>
          </a:p>
        </p:txBody>
      </p:sp>
      <p:sp>
        <p:nvSpPr>
          <p:cNvPr name="TextBox 60" id="60"/>
          <p:cNvSpPr txBox="true"/>
          <p:nvPr/>
        </p:nvSpPr>
        <p:spPr>
          <a:xfrm rot="0">
            <a:off x="8010730" y="8186284"/>
            <a:ext cx="2111141" cy="655459"/>
          </a:xfrm>
          <a:prstGeom prst="rect">
            <a:avLst/>
          </a:prstGeom>
        </p:spPr>
        <p:txBody>
          <a:bodyPr anchor="t" rtlCol="false" tIns="0" lIns="0" bIns="0" rIns="0">
            <a:spAutoFit/>
          </a:bodyPr>
          <a:lstStyle/>
          <a:p>
            <a:pPr algn="ctr">
              <a:lnSpc>
                <a:spcPts val="2648"/>
              </a:lnSpc>
            </a:pPr>
            <a:r>
              <a:rPr lang="en-US" b="true" sz="1892" spc="52">
                <a:solidFill>
                  <a:srgbClr val="FBFBFC"/>
                </a:solidFill>
                <a:latin typeface="Montserrat Bold"/>
                <a:ea typeface="Montserrat Bold"/>
                <a:cs typeface="Montserrat Bold"/>
                <a:sym typeface="Montserrat Bold"/>
              </a:rPr>
              <a:t>Mame Anta</a:t>
            </a:r>
          </a:p>
          <a:p>
            <a:pPr algn="ctr">
              <a:lnSpc>
                <a:spcPts val="2648"/>
              </a:lnSpc>
            </a:pPr>
            <a:r>
              <a:rPr lang="en-US" b="true" sz="1892" spc="52">
                <a:solidFill>
                  <a:srgbClr val="FBFBFC"/>
                </a:solidFill>
                <a:latin typeface="Montserrat Bold"/>
                <a:ea typeface="Montserrat Bold"/>
                <a:cs typeface="Montserrat Bold"/>
                <a:sym typeface="Montserrat Bold"/>
              </a:rPr>
              <a:t>BATHILY</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552879" y="557525"/>
            <a:ext cx="1141032" cy="471175"/>
            <a:chOff x="0" y="0"/>
            <a:chExt cx="1521375" cy="628233"/>
          </a:xfrm>
        </p:grpSpPr>
        <p:grpSp>
          <p:nvGrpSpPr>
            <p:cNvPr name="Group 3" id="3"/>
            <p:cNvGrpSpPr/>
            <p:nvPr/>
          </p:nvGrpSpPr>
          <p:grpSpPr>
            <a:xfrm rot="0">
              <a:off x="0" y="0"/>
              <a:ext cx="628233" cy="62823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4902"/>
                </a:srgbClr>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97714" y="0"/>
              <a:ext cx="628233" cy="62823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49804"/>
                </a:srgbClr>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595428" y="0"/>
              <a:ext cx="628233" cy="62823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4902"/>
                </a:srgbClr>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893143" y="0"/>
              <a:ext cx="628233" cy="62823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sp>
        <p:nvSpPr>
          <p:cNvPr name="Freeform 15" id="15"/>
          <p:cNvSpPr/>
          <p:nvPr/>
        </p:nvSpPr>
        <p:spPr>
          <a:xfrm flipH="false" flipV="false" rot="0">
            <a:off x="16884411" y="28575"/>
            <a:ext cx="1422639" cy="1180816"/>
          </a:xfrm>
          <a:custGeom>
            <a:avLst/>
            <a:gdLst/>
            <a:ahLst/>
            <a:cxnLst/>
            <a:rect r="r" b="b" t="t" l="l"/>
            <a:pathLst>
              <a:path h="1180816" w="1422639">
                <a:moveTo>
                  <a:pt x="0" y="0"/>
                </a:moveTo>
                <a:lnTo>
                  <a:pt x="1422639" y="0"/>
                </a:lnTo>
                <a:lnTo>
                  <a:pt x="1422639" y="1180816"/>
                </a:lnTo>
                <a:lnTo>
                  <a:pt x="0" y="1180816"/>
                </a:lnTo>
                <a:lnTo>
                  <a:pt x="0" y="0"/>
                </a:lnTo>
                <a:close/>
              </a:path>
            </a:pathLst>
          </a:custGeom>
          <a:blipFill>
            <a:blip r:embed="rId2"/>
            <a:stretch>
              <a:fillRect l="0" t="0" r="0" b="0"/>
            </a:stretch>
          </a:blipFill>
        </p:spPr>
      </p:sp>
      <p:sp>
        <p:nvSpPr>
          <p:cNvPr name="TextBox 16" id="16"/>
          <p:cNvSpPr txBox="true"/>
          <p:nvPr/>
        </p:nvSpPr>
        <p:spPr>
          <a:xfrm rot="0">
            <a:off x="3569104" y="1493228"/>
            <a:ext cx="11149791" cy="689916"/>
          </a:xfrm>
          <a:prstGeom prst="rect">
            <a:avLst/>
          </a:prstGeom>
        </p:spPr>
        <p:txBody>
          <a:bodyPr anchor="t" rtlCol="false" tIns="0" lIns="0" bIns="0" rIns="0">
            <a:spAutoFit/>
          </a:bodyPr>
          <a:lstStyle/>
          <a:p>
            <a:pPr algn="ctr">
              <a:lnSpc>
                <a:spcPts val="5374"/>
              </a:lnSpc>
            </a:pPr>
            <a:r>
              <a:rPr lang="en-US" sz="4976" b="true">
                <a:solidFill>
                  <a:srgbClr val="AD623C"/>
                </a:solidFill>
                <a:latin typeface="Montserrat Bold"/>
                <a:ea typeface="Montserrat Bold"/>
                <a:cs typeface="Montserrat Bold"/>
                <a:sym typeface="Montserrat Bold"/>
              </a:rPr>
              <a:t>EXEMPLE PRATIQUE </a:t>
            </a:r>
          </a:p>
        </p:txBody>
      </p:sp>
      <p:sp>
        <p:nvSpPr>
          <p:cNvPr name="TextBox 17" id="17"/>
          <p:cNvSpPr txBox="true"/>
          <p:nvPr/>
        </p:nvSpPr>
        <p:spPr>
          <a:xfrm rot="0">
            <a:off x="1028700" y="480482"/>
            <a:ext cx="4154799" cy="548218"/>
          </a:xfrm>
          <a:prstGeom prst="rect">
            <a:avLst/>
          </a:prstGeom>
        </p:spPr>
        <p:txBody>
          <a:bodyPr anchor="t" rtlCol="false" tIns="0" lIns="0" bIns="0" rIns="0">
            <a:spAutoFit/>
          </a:bodyPr>
          <a:lstStyle/>
          <a:p>
            <a:pPr algn="l">
              <a:lnSpc>
                <a:spcPts val="4433"/>
              </a:lnSpc>
            </a:pPr>
            <a:r>
              <a:rPr lang="en-US" sz="3166" spc="88" b="true">
                <a:solidFill>
                  <a:srgbClr val="AD623C"/>
                </a:solidFill>
                <a:latin typeface="Montserrat Bold"/>
                <a:ea typeface="Montserrat Bold"/>
                <a:cs typeface="Montserrat Bold"/>
                <a:sym typeface="Montserrat Bold"/>
              </a:rPr>
              <a:t>Exemple Pratique</a:t>
            </a:r>
          </a:p>
        </p:txBody>
      </p:sp>
      <p:sp>
        <p:nvSpPr>
          <p:cNvPr name="TextBox 18" id="18"/>
          <p:cNvSpPr txBox="true"/>
          <p:nvPr/>
        </p:nvSpPr>
        <p:spPr>
          <a:xfrm rot="0">
            <a:off x="1266346" y="4243863"/>
            <a:ext cx="15755308" cy="3643952"/>
          </a:xfrm>
          <a:prstGeom prst="rect">
            <a:avLst/>
          </a:prstGeom>
        </p:spPr>
        <p:txBody>
          <a:bodyPr anchor="t" rtlCol="false" tIns="0" lIns="0" bIns="0" rIns="0">
            <a:spAutoFit/>
          </a:bodyPr>
          <a:lstStyle/>
          <a:p>
            <a:pPr algn="ctr">
              <a:lnSpc>
                <a:spcPts val="7132"/>
              </a:lnSpc>
            </a:pPr>
            <a:r>
              <a:rPr lang="en-US" sz="6604" b="true">
                <a:solidFill>
                  <a:srgbClr val="004AAD"/>
                </a:solidFill>
                <a:latin typeface="Open Sans Bold"/>
                <a:ea typeface="Open Sans Bold"/>
                <a:cs typeface="Open Sans Bold"/>
                <a:sym typeface="Open Sans Bold"/>
              </a:rPr>
              <a:t> Prédiction du Type de Cancer du Sein à partir d'Images Échographiques (Normal, Bénin ou Malin)</a:t>
            </a:r>
          </a:p>
          <a:p>
            <a:pPr algn="ctr">
              <a:lnSpc>
                <a:spcPts val="7132"/>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552879" y="557525"/>
            <a:ext cx="1141032" cy="471175"/>
            <a:chOff x="0" y="0"/>
            <a:chExt cx="1521375" cy="628233"/>
          </a:xfrm>
        </p:grpSpPr>
        <p:grpSp>
          <p:nvGrpSpPr>
            <p:cNvPr name="Group 3" id="3"/>
            <p:cNvGrpSpPr/>
            <p:nvPr/>
          </p:nvGrpSpPr>
          <p:grpSpPr>
            <a:xfrm rot="0">
              <a:off x="0" y="0"/>
              <a:ext cx="628233" cy="62823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4902"/>
                </a:srgbClr>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97714" y="0"/>
              <a:ext cx="628233" cy="62823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49804"/>
                </a:srgbClr>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595428" y="0"/>
              <a:ext cx="628233" cy="62823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4902"/>
                </a:srgbClr>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893143" y="0"/>
              <a:ext cx="628233" cy="62823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sp>
        <p:nvSpPr>
          <p:cNvPr name="Freeform 15" id="15"/>
          <p:cNvSpPr/>
          <p:nvPr/>
        </p:nvSpPr>
        <p:spPr>
          <a:xfrm flipH="false" flipV="false" rot="0">
            <a:off x="16884411" y="28575"/>
            <a:ext cx="1422639" cy="1180816"/>
          </a:xfrm>
          <a:custGeom>
            <a:avLst/>
            <a:gdLst/>
            <a:ahLst/>
            <a:cxnLst/>
            <a:rect r="r" b="b" t="t" l="l"/>
            <a:pathLst>
              <a:path h="1180816" w="1422639">
                <a:moveTo>
                  <a:pt x="0" y="0"/>
                </a:moveTo>
                <a:lnTo>
                  <a:pt x="1422639" y="0"/>
                </a:lnTo>
                <a:lnTo>
                  <a:pt x="1422639" y="1180816"/>
                </a:lnTo>
                <a:lnTo>
                  <a:pt x="0" y="1180816"/>
                </a:lnTo>
                <a:lnTo>
                  <a:pt x="0" y="0"/>
                </a:lnTo>
                <a:close/>
              </a:path>
            </a:pathLst>
          </a:custGeom>
          <a:blipFill>
            <a:blip r:embed="rId2"/>
            <a:stretch>
              <a:fillRect l="0" t="0" r="0" b="0"/>
            </a:stretch>
          </a:blipFill>
        </p:spPr>
      </p:sp>
      <p:grpSp>
        <p:nvGrpSpPr>
          <p:cNvPr name="Group 16" id="16"/>
          <p:cNvGrpSpPr/>
          <p:nvPr/>
        </p:nvGrpSpPr>
        <p:grpSpPr>
          <a:xfrm rot="0">
            <a:off x="10085344" y="2863894"/>
            <a:ext cx="8202656" cy="7423106"/>
            <a:chOff x="0" y="0"/>
            <a:chExt cx="948565" cy="858417"/>
          </a:xfrm>
        </p:grpSpPr>
        <p:sp>
          <p:nvSpPr>
            <p:cNvPr name="Freeform 17" id="17"/>
            <p:cNvSpPr/>
            <p:nvPr/>
          </p:nvSpPr>
          <p:spPr>
            <a:xfrm flipH="false" flipV="false" rot="0">
              <a:off x="0" y="0"/>
              <a:ext cx="948565" cy="858417"/>
            </a:xfrm>
            <a:custGeom>
              <a:avLst/>
              <a:gdLst/>
              <a:ahLst/>
              <a:cxnLst/>
              <a:rect r="r" b="b" t="t" l="l"/>
              <a:pathLst>
                <a:path h="858417" w="948565">
                  <a:moveTo>
                    <a:pt x="21708" y="0"/>
                  </a:moveTo>
                  <a:lnTo>
                    <a:pt x="926857" y="0"/>
                  </a:lnTo>
                  <a:cubicBezTo>
                    <a:pt x="932614" y="0"/>
                    <a:pt x="938136" y="2287"/>
                    <a:pt x="942207" y="6358"/>
                  </a:cubicBezTo>
                  <a:cubicBezTo>
                    <a:pt x="946278" y="10429"/>
                    <a:pt x="948565" y="15951"/>
                    <a:pt x="948565" y="21708"/>
                  </a:cubicBezTo>
                  <a:lnTo>
                    <a:pt x="948565" y="836709"/>
                  </a:lnTo>
                  <a:cubicBezTo>
                    <a:pt x="948565" y="842466"/>
                    <a:pt x="946278" y="847988"/>
                    <a:pt x="942207" y="852059"/>
                  </a:cubicBezTo>
                  <a:cubicBezTo>
                    <a:pt x="938136" y="856130"/>
                    <a:pt x="932614" y="858417"/>
                    <a:pt x="926857" y="858417"/>
                  </a:cubicBezTo>
                  <a:lnTo>
                    <a:pt x="21708" y="858417"/>
                  </a:lnTo>
                  <a:cubicBezTo>
                    <a:pt x="15951" y="858417"/>
                    <a:pt x="10429" y="856130"/>
                    <a:pt x="6358" y="852059"/>
                  </a:cubicBezTo>
                  <a:cubicBezTo>
                    <a:pt x="2287" y="847988"/>
                    <a:pt x="0" y="842466"/>
                    <a:pt x="0" y="836709"/>
                  </a:cubicBezTo>
                  <a:lnTo>
                    <a:pt x="0" y="21708"/>
                  </a:lnTo>
                  <a:cubicBezTo>
                    <a:pt x="0" y="15951"/>
                    <a:pt x="2287" y="10429"/>
                    <a:pt x="6358" y="6358"/>
                  </a:cubicBezTo>
                  <a:cubicBezTo>
                    <a:pt x="10429" y="2287"/>
                    <a:pt x="15951" y="0"/>
                    <a:pt x="21708" y="0"/>
                  </a:cubicBezTo>
                  <a:close/>
                </a:path>
              </a:pathLst>
            </a:custGeom>
            <a:blipFill>
              <a:blip r:embed="rId3"/>
              <a:stretch>
                <a:fillRect l="0" t="-808" r="0" b="-808"/>
              </a:stretch>
            </a:blipFill>
          </p:spPr>
        </p:sp>
      </p:grpSp>
      <p:sp>
        <p:nvSpPr>
          <p:cNvPr name="TextBox 18" id="18"/>
          <p:cNvSpPr txBox="true"/>
          <p:nvPr/>
        </p:nvSpPr>
        <p:spPr>
          <a:xfrm rot="0">
            <a:off x="3569104" y="1493228"/>
            <a:ext cx="11149791" cy="1370666"/>
          </a:xfrm>
          <a:prstGeom prst="rect">
            <a:avLst/>
          </a:prstGeom>
        </p:spPr>
        <p:txBody>
          <a:bodyPr anchor="t" rtlCol="false" tIns="0" lIns="0" bIns="0" rIns="0">
            <a:spAutoFit/>
          </a:bodyPr>
          <a:lstStyle/>
          <a:p>
            <a:pPr algn="ctr">
              <a:lnSpc>
                <a:spcPts val="5374"/>
              </a:lnSpc>
            </a:pPr>
            <a:r>
              <a:rPr lang="en-US" sz="4976" b="true">
                <a:solidFill>
                  <a:srgbClr val="AD623C"/>
                </a:solidFill>
                <a:latin typeface="Montserrat Bold"/>
                <a:ea typeface="Montserrat Bold"/>
                <a:cs typeface="Montserrat Bold"/>
                <a:sym typeface="Montserrat Bold"/>
              </a:rPr>
              <a:t>Chargement et traitement des données d'images</a:t>
            </a:r>
          </a:p>
        </p:txBody>
      </p:sp>
      <p:sp>
        <p:nvSpPr>
          <p:cNvPr name="TextBox 19" id="19"/>
          <p:cNvSpPr txBox="true"/>
          <p:nvPr/>
        </p:nvSpPr>
        <p:spPr>
          <a:xfrm rot="0">
            <a:off x="1028700" y="480482"/>
            <a:ext cx="4154799" cy="548218"/>
          </a:xfrm>
          <a:prstGeom prst="rect">
            <a:avLst/>
          </a:prstGeom>
        </p:spPr>
        <p:txBody>
          <a:bodyPr anchor="t" rtlCol="false" tIns="0" lIns="0" bIns="0" rIns="0">
            <a:spAutoFit/>
          </a:bodyPr>
          <a:lstStyle/>
          <a:p>
            <a:pPr algn="l">
              <a:lnSpc>
                <a:spcPts val="4433"/>
              </a:lnSpc>
            </a:pPr>
            <a:r>
              <a:rPr lang="en-US" sz="3166" spc="88" b="true">
                <a:solidFill>
                  <a:srgbClr val="AD623C"/>
                </a:solidFill>
                <a:latin typeface="Montserrat Bold"/>
                <a:ea typeface="Montserrat Bold"/>
                <a:cs typeface="Montserrat Bold"/>
                <a:sym typeface="Montserrat Bold"/>
              </a:rPr>
              <a:t>Exemple Pratique</a:t>
            </a:r>
          </a:p>
        </p:txBody>
      </p:sp>
      <p:sp>
        <p:nvSpPr>
          <p:cNvPr name="TextBox 20" id="20"/>
          <p:cNvSpPr txBox="true"/>
          <p:nvPr/>
        </p:nvSpPr>
        <p:spPr>
          <a:xfrm rot="0">
            <a:off x="401069" y="2959144"/>
            <a:ext cx="9374361" cy="7036304"/>
          </a:xfrm>
          <a:prstGeom prst="rect">
            <a:avLst/>
          </a:prstGeom>
        </p:spPr>
        <p:txBody>
          <a:bodyPr anchor="t" rtlCol="false" tIns="0" lIns="0" bIns="0" rIns="0">
            <a:spAutoFit/>
          </a:bodyPr>
          <a:lstStyle/>
          <a:p>
            <a:pPr algn="l">
              <a:lnSpc>
                <a:spcPts val="4347"/>
              </a:lnSpc>
            </a:pPr>
            <a:r>
              <a:rPr lang="en-US" sz="3105" b="true">
                <a:solidFill>
                  <a:srgbClr val="AD623C"/>
                </a:solidFill>
                <a:latin typeface="Montserrat Bold"/>
                <a:ea typeface="Montserrat Bold"/>
                <a:cs typeface="Montserrat Bold"/>
                <a:sym typeface="Montserrat Bold"/>
              </a:rPr>
              <a:t>Fonction</a:t>
            </a:r>
            <a:r>
              <a:rPr lang="en-US" sz="3105" b="true">
                <a:solidFill>
                  <a:srgbClr val="000000"/>
                </a:solidFill>
                <a:latin typeface="Montserrat Bold"/>
                <a:ea typeface="Montserrat Bold"/>
                <a:cs typeface="Montserrat Bold"/>
                <a:sym typeface="Montserrat Bold"/>
              </a:rPr>
              <a:t> : Cette fonction charge les images à partir d'un répertoire en faisant les étapes :</a:t>
            </a:r>
          </a:p>
          <a:p>
            <a:pPr algn="just" marL="670404" indent="-335202" lvl="1">
              <a:lnSpc>
                <a:spcPts val="4347"/>
              </a:lnSpc>
              <a:buFont typeface="Arial"/>
              <a:buChar char="•"/>
            </a:pPr>
            <a:r>
              <a:rPr lang="en-US" sz="3105">
                <a:solidFill>
                  <a:srgbClr val="000000"/>
                </a:solidFill>
                <a:latin typeface="Montserrat"/>
                <a:ea typeface="Montserrat"/>
                <a:cs typeface="Montserrat"/>
                <a:sym typeface="Montserrat"/>
              </a:rPr>
              <a:t>Initialise des listes pour les images et les étiquettes </a:t>
            </a:r>
            <a:r>
              <a:rPr lang="en-US" sz="3105">
                <a:solidFill>
                  <a:srgbClr val="AD623C"/>
                </a:solidFill>
                <a:latin typeface="Montserrat"/>
                <a:ea typeface="Montserrat"/>
                <a:cs typeface="Montserrat"/>
                <a:sym typeface="Montserrat"/>
              </a:rPr>
              <a:t>(images, labels)</a:t>
            </a:r>
            <a:r>
              <a:rPr lang="en-US" sz="3105">
                <a:solidFill>
                  <a:srgbClr val="000000"/>
                </a:solidFill>
                <a:latin typeface="Montserrat"/>
                <a:ea typeface="Montserrat"/>
                <a:cs typeface="Montserrat"/>
                <a:sym typeface="Montserrat"/>
              </a:rPr>
              <a:t>.</a:t>
            </a:r>
          </a:p>
          <a:p>
            <a:pPr algn="just" marL="670404" indent="-335202" lvl="1">
              <a:lnSpc>
                <a:spcPts val="4347"/>
              </a:lnSpc>
              <a:buFont typeface="Arial"/>
              <a:buChar char="•"/>
            </a:pPr>
            <a:r>
              <a:rPr lang="en-US" sz="3105">
                <a:solidFill>
                  <a:srgbClr val="000000"/>
                </a:solidFill>
                <a:latin typeface="Montserrat"/>
                <a:ea typeface="Montserrat"/>
                <a:cs typeface="Montserrat"/>
                <a:sym typeface="Montserrat"/>
              </a:rPr>
              <a:t>Parcourt chaque sous-dossier (chaque classe) dans le répertoire spécifié.</a:t>
            </a:r>
          </a:p>
          <a:p>
            <a:pPr algn="just" marL="670404" indent="-335202" lvl="1">
              <a:lnSpc>
                <a:spcPts val="4347"/>
              </a:lnSpc>
              <a:buFont typeface="Arial"/>
              <a:buChar char="•"/>
            </a:pPr>
            <a:r>
              <a:rPr lang="en-US" sz="3105">
                <a:solidFill>
                  <a:srgbClr val="000000"/>
                </a:solidFill>
                <a:latin typeface="Montserrat"/>
                <a:ea typeface="Montserrat"/>
                <a:cs typeface="Montserrat"/>
                <a:sym typeface="Montserrat"/>
              </a:rPr>
              <a:t>Lit et redimensionne chaque image en 128×128 pixels.</a:t>
            </a:r>
          </a:p>
          <a:p>
            <a:pPr algn="just" marL="670404" indent="-335202" lvl="1">
              <a:lnSpc>
                <a:spcPts val="4347"/>
              </a:lnSpc>
              <a:buFont typeface="Arial"/>
              <a:buChar char="•"/>
            </a:pPr>
            <a:r>
              <a:rPr lang="en-US" sz="3105">
                <a:solidFill>
                  <a:srgbClr val="000000"/>
                </a:solidFill>
                <a:latin typeface="Montserrat"/>
                <a:ea typeface="Montserrat"/>
                <a:cs typeface="Montserrat"/>
                <a:sym typeface="Montserrat"/>
              </a:rPr>
              <a:t>Convertit les images en tableaux numériques normalisés (divisés par 255).</a:t>
            </a:r>
          </a:p>
          <a:p>
            <a:pPr algn="just" marL="670404" indent="-335202" lvl="1">
              <a:lnSpc>
                <a:spcPts val="4347"/>
              </a:lnSpc>
              <a:buFont typeface="Arial"/>
              <a:buChar char="•"/>
            </a:pPr>
            <a:r>
              <a:rPr lang="en-US" sz="3105">
                <a:solidFill>
                  <a:srgbClr val="000000"/>
                </a:solidFill>
                <a:latin typeface="Montserrat"/>
                <a:ea typeface="Montserrat"/>
                <a:cs typeface="Montserrat"/>
                <a:sym typeface="Montserrat"/>
              </a:rPr>
              <a:t>Associe chaque image à une étiquette </a:t>
            </a:r>
          </a:p>
          <a:p>
            <a:pPr algn="just">
              <a:lnSpc>
                <a:spcPts val="4347"/>
              </a:lnSpc>
            </a:pPr>
            <a:r>
              <a:rPr lang="en-US" sz="3105">
                <a:solidFill>
                  <a:srgbClr val="000000"/>
                </a:solidFill>
                <a:latin typeface="Montserrat"/>
                <a:ea typeface="Montserrat"/>
                <a:cs typeface="Montserrat"/>
                <a:sym typeface="Montserrat"/>
              </a:rPr>
              <a:t>       (</a:t>
            </a:r>
            <a:r>
              <a:rPr lang="en-US" sz="3105">
                <a:solidFill>
                  <a:srgbClr val="FF3131"/>
                </a:solidFill>
                <a:latin typeface="Montserrat"/>
                <a:ea typeface="Montserrat"/>
                <a:cs typeface="Montserrat"/>
                <a:sym typeface="Montserrat"/>
              </a:rPr>
              <a:t>0 : bénigne</a:t>
            </a:r>
            <a:r>
              <a:rPr lang="en-US" sz="3105">
                <a:solidFill>
                  <a:srgbClr val="000000"/>
                </a:solidFill>
                <a:latin typeface="Montserrat"/>
                <a:ea typeface="Montserrat"/>
                <a:cs typeface="Montserrat"/>
                <a:sym typeface="Montserrat"/>
              </a:rPr>
              <a:t>, </a:t>
            </a:r>
            <a:r>
              <a:rPr lang="en-US" sz="3105">
                <a:solidFill>
                  <a:srgbClr val="004AAD"/>
                </a:solidFill>
                <a:latin typeface="Montserrat"/>
                <a:ea typeface="Montserrat"/>
                <a:cs typeface="Montserrat"/>
                <a:sym typeface="Montserrat"/>
              </a:rPr>
              <a:t>1 : maligne</a:t>
            </a:r>
            <a:r>
              <a:rPr lang="en-US" sz="3105">
                <a:solidFill>
                  <a:srgbClr val="000000"/>
                </a:solidFill>
                <a:latin typeface="Montserrat"/>
                <a:ea typeface="Montserrat"/>
                <a:cs typeface="Montserrat"/>
                <a:sym typeface="Montserrat"/>
              </a:rPr>
              <a:t>, </a:t>
            </a:r>
            <a:r>
              <a:rPr lang="en-US" sz="3105">
                <a:solidFill>
                  <a:srgbClr val="00BF63"/>
                </a:solidFill>
                <a:latin typeface="Montserrat"/>
                <a:ea typeface="Montserrat"/>
                <a:cs typeface="Montserrat"/>
                <a:sym typeface="Montserrat"/>
              </a:rPr>
              <a:t>2 : normal</a:t>
            </a:r>
            <a:r>
              <a:rPr lang="en-US" sz="3105">
                <a:solidFill>
                  <a:srgbClr val="000000"/>
                </a:solidFill>
                <a:latin typeface="Montserrat"/>
                <a:ea typeface="Montserrat"/>
                <a:cs typeface="Montserrat"/>
                <a:sym typeface="Montserrat"/>
              </a:rPr>
              <a:t>).</a:t>
            </a:r>
          </a:p>
          <a:p>
            <a:pPr algn="just" marL="670404" indent="-335202" lvl="1">
              <a:lnSpc>
                <a:spcPts val="4347"/>
              </a:lnSpc>
              <a:buFont typeface="Arial"/>
              <a:buChar char="•"/>
            </a:pPr>
            <a:r>
              <a:rPr lang="en-US" sz="3105">
                <a:solidFill>
                  <a:srgbClr val="000000"/>
                </a:solidFill>
                <a:latin typeface="Montserrat"/>
                <a:ea typeface="Montserrat"/>
                <a:cs typeface="Montserrat"/>
                <a:sym typeface="Montserrat"/>
              </a:rPr>
              <a:t>Convertit les listes en tableaux </a:t>
            </a:r>
            <a:r>
              <a:rPr lang="en-US" sz="3105">
                <a:solidFill>
                  <a:srgbClr val="AD623C"/>
                </a:solidFill>
                <a:latin typeface="Montserrat"/>
                <a:ea typeface="Montserrat"/>
                <a:cs typeface="Montserrat"/>
                <a:sym typeface="Montserrat"/>
              </a:rPr>
              <a:t>NumPy</a:t>
            </a:r>
            <a:r>
              <a:rPr lang="en-US" sz="3105">
                <a:solidFill>
                  <a:srgbClr val="000000"/>
                </a:solidFill>
                <a:latin typeface="Montserrat"/>
                <a:ea typeface="Montserrat"/>
                <a:cs typeface="Montserrat"/>
                <a:sym typeface="Montserrat"/>
              </a:rPr>
              <a:t>.</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552879" y="557525"/>
            <a:ext cx="1141032" cy="471175"/>
            <a:chOff x="0" y="0"/>
            <a:chExt cx="1521375" cy="628233"/>
          </a:xfrm>
        </p:grpSpPr>
        <p:grpSp>
          <p:nvGrpSpPr>
            <p:cNvPr name="Group 3" id="3"/>
            <p:cNvGrpSpPr/>
            <p:nvPr/>
          </p:nvGrpSpPr>
          <p:grpSpPr>
            <a:xfrm rot="0">
              <a:off x="0" y="0"/>
              <a:ext cx="628233" cy="62823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4902"/>
                </a:srgbClr>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97714" y="0"/>
              <a:ext cx="628233" cy="62823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49804"/>
                </a:srgbClr>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595428" y="0"/>
              <a:ext cx="628233" cy="62823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4902"/>
                </a:srgbClr>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893143" y="0"/>
              <a:ext cx="628233" cy="62823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sp>
        <p:nvSpPr>
          <p:cNvPr name="Freeform 15" id="15"/>
          <p:cNvSpPr/>
          <p:nvPr/>
        </p:nvSpPr>
        <p:spPr>
          <a:xfrm flipH="false" flipV="false" rot="0">
            <a:off x="16884411" y="28575"/>
            <a:ext cx="1422639" cy="1180816"/>
          </a:xfrm>
          <a:custGeom>
            <a:avLst/>
            <a:gdLst/>
            <a:ahLst/>
            <a:cxnLst/>
            <a:rect r="r" b="b" t="t" l="l"/>
            <a:pathLst>
              <a:path h="1180816" w="1422639">
                <a:moveTo>
                  <a:pt x="0" y="0"/>
                </a:moveTo>
                <a:lnTo>
                  <a:pt x="1422639" y="0"/>
                </a:lnTo>
                <a:lnTo>
                  <a:pt x="1422639" y="1180816"/>
                </a:lnTo>
                <a:lnTo>
                  <a:pt x="0" y="1180816"/>
                </a:lnTo>
                <a:lnTo>
                  <a:pt x="0" y="0"/>
                </a:lnTo>
                <a:close/>
              </a:path>
            </a:pathLst>
          </a:custGeom>
          <a:blipFill>
            <a:blip r:embed="rId2"/>
            <a:stretch>
              <a:fillRect l="0" t="0" r="0" b="0"/>
            </a:stretch>
          </a:blipFill>
        </p:spPr>
      </p:sp>
      <p:grpSp>
        <p:nvGrpSpPr>
          <p:cNvPr name="Group 16" id="16"/>
          <p:cNvGrpSpPr/>
          <p:nvPr/>
        </p:nvGrpSpPr>
        <p:grpSpPr>
          <a:xfrm rot="0">
            <a:off x="9894427" y="2905717"/>
            <a:ext cx="8393573" cy="7023056"/>
            <a:chOff x="0" y="0"/>
            <a:chExt cx="1025933" cy="858417"/>
          </a:xfrm>
        </p:grpSpPr>
        <p:sp>
          <p:nvSpPr>
            <p:cNvPr name="Freeform 17" id="17"/>
            <p:cNvSpPr/>
            <p:nvPr/>
          </p:nvSpPr>
          <p:spPr>
            <a:xfrm flipH="false" flipV="false" rot="0">
              <a:off x="0" y="0"/>
              <a:ext cx="1025933" cy="858417"/>
            </a:xfrm>
            <a:custGeom>
              <a:avLst/>
              <a:gdLst/>
              <a:ahLst/>
              <a:cxnLst/>
              <a:rect r="r" b="b" t="t" l="l"/>
              <a:pathLst>
                <a:path h="858417" w="1025933">
                  <a:moveTo>
                    <a:pt x="21214" y="0"/>
                  </a:moveTo>
                  <a:lnTo>
                    <a:pt x="1004719" y="0"/>
                  </a:lnTo>
                  <a:cubicBezTo>
                    <a:pt x="1016435" y="0"/>
                    <a:pt x="1025933" y="9498"/>
                    <a:pt x="1025933" y="21214"/>
                  </a:cubicBezTo>
                  <a:lnTo>
                    <a:pt x="1025933" y="837203"/>
                  </a:lnTo>
                  <a:cubicBezTo>
                    <a:pt x="1025933" y="848919"/>
                    <a:pt x="1016435" y="858417"/>
                    <a:pt x="1004719" y="858417"/>
                  </a:cubicBezTo>
                  <a:lnTo>
                    <a:pt x="21214" y="858417"/>
                  </a:lnTo>
                  <a:cubicBezTo>
                    <a:pt x="9498" y="858417"/>
                    <a:pt x="0" y="848919"/>
                    <a:pt x="0" y="837203"/>
                  </a:cubicBezTo>
                  <a:lnTo>
                    <a:pt x="0" y="21214"/>
                  </a:lnTo>
                  <a:cubicBezTo>
                    <a:pt x="0" y="9498"/>
                    <a:pt x="9498" y="0"/>
                    <a:pt x="21214" y="0"/>
                  </a:cubicBezTo>
                  <a:close/>
                </a:path>
              </a:pathLst>
            </a:custGeom>
            <a:blipFill>
              <a:blip r:embed="rId3"/>
              <a:stretch>
                <a:fillRect l="-6705" t="-1792" r="-2952" b="0"/>
              </a:stretch>
            </a:blipFill>
          </p:spPr>
        </p:sp>
      </p:grpSp>
      <p:sp>
        <p:nvSpPr>
          <p:cNvPr name="TextBox 18" id="18"/>
          <p:cNvSpPr txBox="true"/>
          <p:nvPr/>
        </p:nvSpPr>
        <p:spPr>
          <a:xfrm rot="0">
            <a:off x="1028700" y="480482"/>
            <a:ext cx="4154799" cy="548218"/>
          </a:xfrm>
          <a:prstGeom prst="rect">
            <a:avLst/>
          </a:prstGeom>
        </p:spPr>
        <p:txBody>
          <a:bodyPr anchor="t" rtlCol="false" tIns="0" lIns="0" bIns="0" rIns="0">
            <a:spAutoFit/>
          </a:bodyPr>
          <a:lstStyle/>
          <a:p>
            <a:pPr algn="l">
              <a:lnSpc>
                <a:spcPts val="4433"/>
              </a:lnSpc>
            </a:pPr>
            <a:r>
              <a:rPr lang="en-US" sz="3166" spc="88" b="true">
                <a:solidFill>
                  <a:srgbClr val="AD623C"/>
                </a:solidFill>
                <a:latin typeface="Montserrat Bold"/>
                <a:ea typeface="Montserrat Bold"/>
                <a:cs typeface="Montserrat Bold"/>
                <a:sym typeface="Montserrat Bold"/>
              </a:rPr>
              <a:t>Exemple Pratique</a:t>
            </a:r>
          </a:p>
        </p:txBody>
      </p:sp>
      <p:sp>
        <p:nvSpPr>
          <p:cNvPr name="TextBox 19" id="19"/>
          <p:cNvSpPr txBox="true"/>
          <p:nvPr/>
        </p:nvSpPr>
        <p:spPr>
          <a:xfrm rot="0">
            <a:off x="229096" y="2526043"/>
            <a:ext cx="9180680" cy="7579229"/>
          </a:xfrm>
          <a:prstGeom prst="rect">
            <a:avLst/>
          </a:prstGeom>
        </p:spPr>
        <p:txBody>
          <a:bodyPr anchor="t" rtlCol="false" tIns="0" lIns="0" bIns="0" rIns="0">
            <a:spAutoFit/>
          </a:bodyPr>
          <a:lstStyle/>
          <a:p>
            <a:pPr algn="l">
              <a:lnSpc>
                <a:spcPts val="4347"/>
              </a:lnSpc>
            </a:pPr>
            <a:r>
              <a:rPr lang="en-US" sz="3105" b="true">
                <a:solidFill>
                  <a:srgbClr val="AD623C"/>
                </a:solidFill>
                <a:latin typeface="Montserrat Bold"/>
                <a:ea typeface="Montserrat Bold"/>
                <a:cs typeface="Montserrat Bold"/>
                <a:sym typeface="Montserrat Bold"/>
              </a:rPr>
              <a:t>Fonction</a:t>
            </a:r>
            <a:r>
              <a:rPr lang="en-US" sz="3105" b="true">
                <a:solidFill>
                  <a:srgbClr val="000000"/>
                </a:solidFill>
                <a:latin typeface="Montserrat Bold"/>
                <a:ea typeface="Montserrat Bold"/>
                <a:cs typeface="Montserrat Bold"/>
                <a:sym typeface="Montserrat Bold"/>
              </a:rPr>
              <a:t> : Définit un modèle de réseau de neurones convolutifs (</a:t>
            </a:r>
            <a:r>
              <a:rPr lang="en-US" sz="3105" b="true">
                <a:solidFill>
                  <a:srgbClr val="AD623C"/>
                </a:solidFill>
                <a:latin typeface="Montserrat Bold"/>
                <a:ea typeface="Montserrat Bold"/>
                <a:cs typeface="Montserrat Bold"/>
                <a:sym typeface="Montserrat Bold"/>
              </a:rPr>
              <a:t>CNN</a:t>
            </a:r>
            <a:r>
              <a:rPr lang="en-US" sz="3105" b="true">
                <a:solidFill>
                  <a:srgbClr val="000000"/>
                </a:solidFill>
                <a:latin typeface="Montserrat Bold"/>
                <a:ea typeface="Montserrat Bold"/>
                <a:cs typeface="Montserrat Bold"/>
                <a:sym typeface="Montserrat Bold"/>
              </a:rPr>
              <a:t>) :</a:t>
            </a:r>
          </a:p>
          <a:p>
            <a:pPr algn="just" marL="670404" indent="-335202" lvl="1">
              <a:lnSpc>
                <a:spcPts val="4347"/>
              </a:lnSpc>
              <a:buFont typeface="Arial"/>
              <a:buChar char="•"/>
            </a:pPr>
            <a:r>
              <a:rPr lang="en-US" sz="3105">
                <a:solidFill>
                  <a:srgbClr val="000000"/>
                </a:solidFill>
                <a:latin typeface="Montserrat"/>
                <a:ea typeface="Montserrat"/>
                <a:cs typeface="Montserrat"/>
                <a:sym typeface="Montserrat"/>
              </a:rPr>
              <a:t>Quatre couches convolutives avec activation </a:t>
            </a:r>
            <a:r>
              <a:rPr lang="en-US" sz="3105">
                <a:solidFill>
                  <a:srgbClr val="AD623C"/>
                </a:solidFill>
                <a:latin typeface="Montserrat"/>
                <a:ea typeface="Montserrat"/>
                <a:cs typeface="Montserrat"/>
                <a:sym typeface="Montserrat"/>
              </a:rPr>
              <a:t>ReLU</a:t>
            </a:r>
            <a:r>
              <a:rPr lang="en-US" sz="3105">
                <a:solidFill>
                  <a:srgbClr val="000000"/>
                </a:solidFill>
                <a:latin typeface="Montserrat"/>
                <a:ea typeface="Montserrat"/>
                <a:cs typeface="Montserrat"/>
                <a:sym typeface="Montserrat"/>
              </a:rPr>
              <a:t>, suivies de couches de sous-échantillonnage </a:t>
            </a:r>
            <a:r>
              <a:rPr lang="en-US" sz="3105">
                <a:solidFill>
                  <a:srgbClr val="AD623C"/>
                </a:solidFill>
                <a:latin typeface="Montserrat"/>
                <a:ea typeface="Montserrat"/>
                <a:cs typeface="Montserrat"/>
                <a:sym typeface="Montserrat"/>
              </a:rPr>
              <a:t>MaxPooling</a:t>
            </a:r>
            <a:r>
              <a:rPr lang="en-US" sz="3105">
                <a:solidFill>
                  <a:srgbClr val="000000"/>
                </a:solidFill>
                <a:latin typeface="Montserrat"/>
                <a:ea typeface="Montserrat"/>
                <a:cs typeface="Montserrat"/>
                <a:sym typeface="Montserrat"/>
              </a:rPr>
              <a:t>.</a:t>
            </a:r>
          </a:p>
          <a:p>
            <a:pPr algn="just" marL="670404" indent="-335202" lvl="1">
              <a:lnSpc>
                <a:spcPts val="4347"/>
              </a:lnSpc>
              <a:buFont typeface="Arial"/>
              <a:buChar char="•"/>
            </a:pPr>
            <a:r>
              <a:rPr lang="en-US" sz="3105">
                <a:solidFill>
                  <a:srgbClr val="000000"/>
                </a:solidFill>
                <a:latin typeface="Montserrat"/>
                <a:ea typeface="Montserrat"/>
                <a:cs typeface="Montserrat"/>
                <a:sym typeface="Montserrat"/>
              </a:rPr>
              <a:t>Une couche </a:t>
            </a:r>
            <a:r>
              <a:rPr lang="en-US" sz="3105">
                <a:solidFill>
                  <a:srgbClr val="AD623C"/>
                </a:solidFill>
                <a:latin typeface="Montserrat"/>
                <a:ea typeface="Montserrat"/>
                <a:cs typeface="Montserrat"/>
                <a:sym typeface="Montserrat"/>
              </a:rPr>
              <a:t>Flatten</a:t>
            </a:r>
            <a:r>
              <a:rPr lang="en-US" sz="3105">
                <a:solidFill>
                  <a:srgbClr val="000000"/>
                </a:solidFill>
                <a:latin typeface="Montserrat"/>
                <a:ea typeface="Montserrat"/>
                <a:cs typeface="Montserrat"/>
                <a:sym typeface="Montserrat"/>
              </a:rPr>
              <a:t> pour transformer les données </a:t>
            </a:r>
            <a:r>
              <a:rPr lang="en-US" sz="3105">
                <a:solidFill>
                  <a:srgbClr val="AD623C"/>
                </a:solidFill>
                <a:latin typeface="Montserrat"/>
                <a:ea typeface="Montserrat"/>
                <a:cs typeface="Montserrat"/>
                <a:sym typeface="Montserrat"/>
              </a:rPr>
              <a:t>2D</a:t>
            </a:r>
            <a:r>
              <a:rPr lang="en-US" sz="3105">
                <a:solidFill>
                  <a:srgbClr val="000000"/>
                </a:solidFill>
                <a:latin typeface="Montserrat"/>
                <a:ea typeface="Montserrat"/>
                <a:cs typeface="Montserrat"/>
                <a:sym typeface="Montserrat"/>
              </a:rPr>
              <a:t> en vecteurs </a:t>
            </a:r>
            <a:r>
              <a:rPr lang="en-US" sz="3105">
                <a:solidFill>
                  <a:srgbClr val="AD623C"/>
                </a:solidFill>
                <a:latin typeface="Montserrat"/>
                <a:ea typeface="Montserrat"/>
                <a:cs typeface="Montserrat"/>
                <a:sym typeface="Montserrat"/>
              </a:rPr>
              <a:t>1D</a:t>
            </a:r>
            <a:r>
              <a:rPr lang="en-US" sz="3105">
                <a:solidFill>
                  <a:srgbClr val="000000"/>
                </a:solidFill>
                <a:latin typeface="Montserrat"/>
                <a:ea typeface="Montserrat"/>
                <a:cs typeface="Montserrat"/>
                <a:sym typeface="Montserrat"/>
              </a:rPr>
              <a:t>.</a:t>
            </a:r>
          </a:p>
          <a:p>
            <a:pPr algn="just" marL="670404" indent="-335202" lvl="1">
              <a:lnSpc>
                <a:spcPts val="4347"/>
              </a:lnSpc>
              <a:buFont typeface="Arial"/>
              <a:buChar char="•"/>
            </a:pPr>
            <a:r>
              <a:rPr lang="en-US" sz="3105">
                <a:solidFill>
                  <a:srgbClr val="000000"/>
                </a:solidFill>
                <a:latin typeface="Montserrat"/>
                <a:ea typeface="Montserrat"/>
                <a:cs typeface="Montserrat"/>
                <a:sym typeface="Montserrat"/>
              </a:rPr>
              <a:t>Une couche d’entrée(</a:t>
            </a:r>
            <a:r>
              <a:rPr lang="en-US" sz="3105">
                <a:solidFill>
                  <a:srgbClr val="AD623C"/>
                </a:solidFill>
                <a:latin typeface="Montserrat"/>
                <a:ea typeface="Montserrat"/>
                <a:cs typeface="Montserrat"/>
                <a:sym typeface="Montserrat"/>
              </a:rPr>
              <a:t>dense</a:t>
            </a:r>
            <a:r>
              <a:rPr lang="en-US" sz="3105">
                <a:solidFill>
                  <a:srgbClr val="000000"/>
                </a:solidFill>
                <a:latin typeface="Montserrat"/>
                <a:ea typeface="Montserrat"/>
                <a:cs typeface="Montserrat"/>
                <a:sym typeface="Montserrat"/>
              </a:rPr>
              <a:t>) avec 256 neurones et activation </a:t>
            </a:r>
            <a:r>
              <a:rPr lang="en-US" sz="3105">
                <a:solidFill>
                  <a:srgbClr val="AD623C"/>
                </a:solidFill>
                <a:latin typeface="Montserrat"/>
                <a:ea typeface="Montserrat"/>
                <a:cs typeface="Montserrat"/>
                <a:sym typeface="Montserrat"/>
              </a:rPr>
              <a:t>ReLU</a:t>
            </a:r>
            <a:r>
              <a:rPr lang="en-US" sz="3105">
                <a:solidFill>
                  <a:srgbClr val="000000"/>
                </a:solidFill>
                <a:latin typeface="Montserrat"/>
                <a:ea typeface="Montserrat"/>
                <a:cs typeface="Montserrat"/>
                <a:sym typeface="Montserrat"/>
              </a:rPr>
              <a:t>.</a:t>
            </a:r>
          </a:p>
          <a:p>
            <a:pPr algn="just" marL="670404" indent="-335202" lvl="1">
              <a:lnSpc>
                <a:spcPts val="4347"/>
              </a:lnSpc>
              <a:buFont typeface="Arial"/>
              <a:buChar char="•"/>
            </a:pPr>
            <a:r>
              <a:rPr lang="en-US" sz="3105">
                <a:solidFill>
                  <a:srgbClr val="000000"/>
                </a:solidFill>
                <a:latin typeface="Montserrat"/>
                <a:ea typeface="Montserrat"/>
                <a:cs typeface="Montserrat"/>
                <a:sym typeface="Montserrat"/>
              </a:rPr>
              <a:t>Une couche de sortie avec </a:t>
            </a:r>
            <a:r>
              <a:rPr lang="en-US" b="true" sz="3105">
                <a:solidFill>
                  <a:srgbClr val="AD623C"/>
                </a:solidFill>
                <a:latin typeface="Montserrat Bold"/>
                <a:ea typeface="Montserrat Bold"/>
                <a:cs typeface="Montserrat Bold"/>
                <a:sym typeface="Montserrat Bold"/>
              </a:rPr>
              <a:t>3</a:t>
            </a:r>
            <a:r>
              <a:rPr lang="en-US" sz="3105">
                <a:solidFill>
                  <a:srgbClr val="000000"/>
                </a:solidFill>
                <a:latin typeface="Montserrat"/>
                <a:ea typeface="Montserrat"/>
                <a:cs typeface="Montserrat"/>
                <a:sym typeface="Montserrat"/>
              </a:rPr>
              <a:t> neurones (une pour chaque classe) et activation </a:t>
            </a:r>
            <a:r>
              <a:rPr lang="en-US" sz="3105">
                <a:solidFill>
                  <a:srgbClr val="AD623C"/>
                </a:solidFill>
                <a:latin typeface="Montserrat"/>
                <a:ea typeface="Montserrat"/>
                <a:cs typeface="Montserrat"/>
                <a:sym typeface="Montserrat"/>
              </a:rPr>
              <a:t>Softmax</a:t>
            </a:r>
            <a:r>
              <a:rPr lang="en-US" sz="3105">
                <a:solidFill>
                  <a:srgbClr val="000000"/>
                </a:solidFill>
                <a:latin typeface="Montserrat"/>
                <a:ea typeface="Montserrat"/>
                <a:cs typeface="Montserrat"/>
                <a:sym typeface="Montserrat"/>
              </a:rPr>
              <a:t> pour prédictions probabilistes.</a:t>
            </a:r>
          </a:p>
          <a:p>
            <a:pPr algn="just" marL="670404" indent="-335202" lvl="1">
              <a:lnSpc>
                <a:spcPts val="4347"/>
              </a:lnSpc>
              <a:buFont typeface="Arial"/>
              <a:buChar char="•"/>
            </a:pPr>
            <a:r>
              <a:rPr lang="en-US" sz="3105">
                <a:solidFill>
                  <a:srgbClr val="000000"/>
                </a:solidFill>
                <a:latin typeface="Montserrat"/>
                <a:ea typeface="Montserrat"/>
                <a:cs typeface="Montserrat"/>
                <a:sym typeface="Montserrat"/>
              </a:rPr>
              <a:t>Une couche de </a:t>
            </a:r>
            <a:r>
              <a:rPr lang="en-US" sz="3105">
                <a:solidFill>
                  <a:srgbClr val="AD623C"/>
                </a:solidFill>
                <a:latin typeface="Montserrat"/>
                <a:ea typeface="Montserrat"/>
                <a:cs typeface="Montserrat"/>
                <a:sym typeface="Montserrat"/>
              </a:rPr>
              <a:t>Dropout</a:t>
            </a:r>
            <a:r>
              <a:rPr lang="en-US" sz="3105">
                <a:solidFill>
                  <a:srgbClr val="000000"/>
                </a:solidFill>
                <a:latin typeface="Montserrat"/>
                <a:ea typeface="Montserrat"/>
                <a:cs typeface="Montserrat"/>
                <a:sym typeface="Montserrat"/>
              </a:rPr>
              <a:t> (50 %) pour réduire le </a:t>
            </a:r>
            <a:r>
              <a:rPr lang="en-US" sz="3105">
                <a:solidFill>
                  <a:srgbClr val="AD623C"/>
                </a:solidFill>
                <a:latin typeface="Montserrat"/>
                <a:ea typeface="Montserrat"/>
                <a:cs typeface="Montserrat"/>
                <a:sym typeface="Montserrat"/>
              </a:rPr>
              <a:t>surapprentissage</a:t>
            </a:r>
            <a:r>
              <a:rPr lang="en-US" sz="3105">
                <a:solidFill>
                  <a:srgbClr val="000000"/>
                </a:solidFill>
                <a:latin typeface="Montserrat"/>
                <a:ea typeface="Montserrat"/>
                <a:cs typeface="Montserrat"/>
                <a:sym typeface="Montserrat"/>
              </a:rPr>
              <a:t>.</a:t>
            </a:r>
          </a:p>
        </p:txBody>
      </p:sp>
      <p:sp>
        <p:nvSpPr>
          <p:cNvPr name="TextBox 20" id="20"/>
          <p:cNvSpPr txBox="true"/>
          <p:nvPr/>
        </p:nvSpPr>
        <p:spPr>
          <a:xfrm rot="0">
            <a:off x="3569104" y="1493228"/>
            <a:ext cx="11149791" cy="689916"/>
          </a:xfrm>
          <a:prstGeom prst="rect">
            <a:avLst/>
          </a:prstGeom>
        </p:spPr>
        <p:txBody>
          <a:bodyPr anchor="t" rtlCol="false" tIns="0" lIns="0" bIns="0" rIns="0">
            <a:spAutoFit/>
          </a:bodyPr>
          <a:lstStyle/>
          <a:p>
            <a:pPr algn="ctr">
              <a:lnSpc>
                <a:spcPts val="5374"/>
              </a:lnSpc>
            </a:pPr>
            <a:r>
              <a:rPr lang="en-US" sz="4976" b="true">
                <a:solidFill>
                  <a:srgbClr val="AD623C"/>
                </a:solidFill>
                <a:latin typeface="Montserrat Bold"/>
                <a:ea typeface="Montserrat Bold"/>
                <a:cs typeface="Montserrat Bold"/>
                <a:sym typeface="Montserrat Bold"/>
              </a:rPr>
              <a:t>Création du modèle CNN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552879" y="557525"/>
            <a:ext cx="1141032" cy="471175"/>
            <a:chOff x="0" y="0"/>
            <a:chExt cx="1521375" cy="628233"/>
          </a:xfrm>
        </p:grpSpPr>
        <p:grpSp>
          <p:nvGrpSpPr>
            <p:cNvPr name="Group 3" id="3"/>
            <p:cNvGrpSpPr/>
            <p:nvPr/>
          </p:nvGrpSpPr>
          <p:grpSpPr>
            <a:xfrm rot="0">
              <a:off x="0" y="0"/>
              <a:ext cx="628233" cy="62823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4902"/>
                </a:srgbClr>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97714" y="0"/>
              <a:ext cx="628233" cy="62823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49804"/>
                </a:srgbClr>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595428" y="0"/>
              <a:ext cx="628233" cy="62823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4902"/>
                </a:srgbClr>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893143" y="0"/>
              <a:ext cx="628233" cy="62823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sp>
        <p:nvSpPr>
          <p:cNvPr name="Freeform 15" id="15"/>
          <p:cNvSpPr/>
          <p:nvPr/>
        </p:nvSpPr>
        <p:spPr>
          <a:xfrm flipH="false" flipV="false" rot="0">
            <a:off x="16884411" y="28575"/>
            <a:ext cx="1422639" cy="1180816"/>
          </a:xfrm>
          <a:custGeom>
            <a:avLst/>
            <a:gdLst/>
            <a:ahLst/>
            <a:cxnLst/>
            <a:rect r="r" b="b" t="t" l="l"/>
            <a:pathLst>
              <a:path h="1180816" w="1422639">
                <a:moveTo>
                  <a:pt x="0" y="0"/>
                </a:moveTo>
                <a:lnTo>
                  <a:pt x="1422639" y="0"/>
                </a:lnTo>
                <a:lnTo>
                  <a:pt x="1422639" y="1180816"/>
                </a:lnTo>
                <a:lnTo>
                  <a:pt x="0" y="1180816"/>
                </a:lnTo>
                <a:lnTo>
                  <a:pt x="0" y="0"/>
                </a:lnTo>
                <a:close/>
              </a:path>
            </a:pathLst>
          </a:custGeom>
          <a:blipFill>
            <a:blip r:embed="rId2"/>
            <a:stretch>
              <a:fillRect l="0" t="0" r="0" b="0"/>
            </a:stretch>
          </a:blipFill>
        </p:spPr>
      </p:sp>
      <p:grpSp>
        <p:nvGrpSpPr>
          <p:cNvPr name="Group 16" id="16"/>
          <p:cNvGrpSpPr/>
          <p:nvPr/>
        </p:nvGrpSpPr>
        <p:grpSpPr>
          <a:xfrm rot="0">
            <a:off x="4560907" y="2395586"/>
            <a:ext cx="9562720" cy="7891414"/>
            <a:chOff x="0" y="0"/>
            <a:chExt cx="1008329" cy="832100"/>
          </a:xfrm>
        </p:grpSpPr>
        <p:sp>
          <p:nvSpPr>
            <p:cNvPr name="Freeform 17" id="17"/>
            <p:cNvSpPr/>
            <p:nvPr/>
          </p:nvSpPr>
          <p:spPr>
            <a:xfrm flipH="false" flipV="false" rot="0">
              <a:off x="0" y="0"/>
              <a:ext cx="1008329" cy="832100"/>
            </a:xfrm>
            <a:custGeom>
              <a:avLst/>
              <a:gdLst/>
              <a:ahLst/>
              <a:cxnLst/>
              <a:rect r="r" b="b" t="t" l="l"/>
              <a:pathLst>
                <a:path h="832100" w="1008329">
                  <a:moveTo>
                    <a:pt x="18621" y="0"/>
                  </a:moveTo>
                  <a:lnTo>
                    <a:pt x="989708" y="0"/>
                  </a:lnTo>
                  <a:cubicBezTo>
                    <a:pt x="994647" y="0"/>
                    <a:pt x="999383" y="1962"/>
                    <a:pt x="1002875" y="5454"/>
                  </a:cubicBezTo>
                  <a:cubicBezTo>
                    <a:pt x="1006367" y="8946"/>
                    <a:pt x="1008329" y="13682"/>
                    <a:pt x="1008329" y="18621"/>
                  </a:cubicBezTo>
                  <a:lnTo>
                    <a:pt x="1008329" y="813479"/>
                  </a:lnTo>
                  <a:cubicBezTo>
                    <a:pt x="1008329" y="818418"/>
                    <a:pt x="1006367" y="823154"/>
                    <a:pt x="1002875" y="826646"/>
                  </a:cubicBezTo>
                  <a:cubicBezTo>
                    <a:pt x="999383" y="830138"/>
                    <a:pt x="994647" y="832100"/>
                    <a:pt x="989708" y="832100"/>
                  </a:cubicBezTo>
                  <a:lnTo>
                    <a:pt x="18621" y="832100"/>
                  </a:lnTo>
                  <a:cubicBezTo>
                    <a:pt x="8337" y="832100"/>
                    <a:pt x="0" y="823763"/>
                    <a:pt x="0" y="813479"/>
                  </a:cubicBezTo>
                  <a:lnTo>
                    <a:pt x="0" y="18621"/>
                  </a:lnTo>
                  <a:cubicBezTo>
                    <a:pt x="0" y="13682"/>
                    <a:pt x="1962" y="8946"/>
                    <a:pt x="5454" y="5454"/>
                  </a:cubicBezTo>
                  <a:cubicBezTo>
                    <a:pt x="8946" y="1962"/>
                    <a:pt x="13682" y="0"/>
                    <a:pt x="18621" y="0"/>
                  </a:cubicBezTo>
                  <a:close/>
                </a:path>
              </a:pathLst>
            </a:custGeom>
            <a:blipFill>
              <a:blip r:embed="rId3"/>
              <a:stretch>
                <a:fillRect l="0" t="-801" r="0" b="-801"/>
              </a:stretch>
            </a:blipFill>
          </p:spPr>
        </p:sp>
      </p:grpSp>
      <p:sp>
        <p:nvSpPr>
          <p:cNvPr name="TextBox 18" id="18"/>
          <p:cNvSpPr txBox="true"/>
          <p:nvPr/>
        </p:nvSpPr>
        <p:spPr>
          <a:xfrm rot="0">
            <a:off x="1028700" y="480482"/>
            <a:ext cx="4154799" cy="548218"/>
          </a:xfrm>
          <a:prstGeom prst="rect">
            <a:avLst/>
          </a:prstGeom>
        </p:spPr>
        <p:txBody>
          <a:bodyPr anchor="t" rtlCol="false" tIns="0" lIns="0" bIns="0" rIns="0">
            <a:spAutoFit/>
          </a:bodyPr>
          <a:lstStyle/>
          <a:p>
            <a:pPr algn="l">
              <a:lnSpc>
                <a:spcPts val="4433"/>
              </a:lnSpc>
            </a:pPr>
            <a:r>
              <a:rPr lang="en-US" sz="3166" spc="88" b="true">
                <a:solidFill>
                  <a:srgbClr val="AD623C"/>
                </a:solidFill>
                <a:latin typeface="Montserrat Bold"/>
                <a:ea typeface="Montserrat Bold"/>
                <a:cs typeface="Montserrat Bold"/>
                <a:sym typeface="Montserrat Bold"/>
              </a:rPr>
              <a:t>Exemple Pratique</a:t>
            </a:r>
          </a:p>
        </p:txBody>
      </p:sp>
      <p:sp>
        <p:nvSpPr>
          <p:cNvPr name="TextBox 19" id="19"/>
          <p:cNvSpPr txBox="true"/>
          <p:nvPr/>
        </p:nvSpPr>
        <p:spPr>
          <a:xfrm rot="0">
            <a:off x="3569104" y="1493228"/>
            <a:ext cx="11149791" cy="689916"/>
          </a:xfrm>
          <a:prstGeom prst="rect">
            <a:avLst/>
          </a:prstGeom>
        </p:spPr>
        <p:txBody>
          <a:bodyPr anchor="t" rtlCol="false" tIns="0" lIns="0" bIns="0" rIns="0">
            <a:spAutoFit/>
          </a:bodyPr>
          <a:lstStyle/>
          <a:p>
            <a:pPr algn="ctr">
              <a:lnSpc>
                <a:spcPts val="5374"/>
              </a:lnSpc>
            </a:pPr>
            <a:r>
              <a:rPr lang="en-US" sz="4976" b="true">
                <a:solidFill>
                  <a:srgbClr val="AD623C"/>
                </a:solidFill>
                <a:latin typeface="Montserrat Bold"/>
                <a:ea typeface="Montserrat Bold"/>
                <a:cs typeface="Montserrat Bold"/>
                <a:sym typeface="Montserrat Bold"/>
              </a:rPr>
              <a:t>Matrice de confusion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552879" y="557525"/>
            <a:ext cx="1141032" cy="471175"/>
            <a:chOff x="0" y="0"/>
            <a:chExt cx="1521375" cy="628233"/>
          </a:xfrm>
        </p:grpSpPr>
        <p:grpSp>
          <p:nvGrpSpPr>
            <p:cNvPr name="Group 3" id="3"/>
            <p:cNvGrpSpPr/>
            <p:nvPr/>
          </p:nvGrpSpPr>
          <p:grpSpPr>
            <a:xfrm rot="0">
              <a:off x="0" y="0"/>
              <a:ext cx="628233" cy="62823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4902"/>
                </a:srgbClr>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97714" y="0"/>
              <a:ext cx="628233" cy="62823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49804"/>
                </a:srgbClr>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595428" y="0"/>
              <a:ext cx="628233" cy="62823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4902"/>
                </a:srgbClr>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893143" y="0"/>
              <a:ext cx="628233" cy="62823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sp>
        <p:nvSpPr>
          <p:cNvPr name="Freeform 15" id="15"/>
          <p:cNvSpPr/>
          <p:nvPr/>
        </p:nvSpPr>
        <p:spPr>
          <a:xfrm flipH="false" flipV="false" rot="0">
            <a:off x="16884411" y="28575"/>
            <a:ext cx="1422639" cy="1180816"/>
          </a:xfrm>
          <a:custGeom>
            <a:avLst/>
            <a:gdLst/>
            <a:ahLst/>
            <a:cxnLst/>
            <a:rect r="r" b="b" t="t" l="l"/>
            <a:pathLst>
              <a:path h="1180816" w="1422639">
                <a:moveTo>
                  <a:pt x="0" y="0"/>
                </a:moveTo>
                <a:lnTo>
                  <a:pt x="1422639" y="0"/>
                </a:lnTo>
                <a:lnTo>
                  <a:pt x="1422639" y="1180816"/>
                </a:lnTo>
                <a:lnTo>
                  <a:pt x="0" y="1180816"/>
                </a:lnTo>
                <a:lnTo>
                  <a:pt x="0" y="0"/>
                </a:lnTo>
                <a:close/>
              </a:path>
            </a:pathLst>
          </a:custGeom>
          <a:blipFill>
            <a:blip r:embed="rId2"/>
            <a:stretch>
              <a:fillRect l="0" t="0" r="0" b="0"/>
            </a:stretch>
          </a:blipFill>
        </p:spPr>
      </p:sp>
      <p:grpSp>
        <p:nvGrpSpPr>
          <p:cNvPr name="Group 16" id="16"/>
          <p:cNvGrpSpPr/>
          <p:nvPr/>
        </p:nvGrpSpPr>
        <p:grpSpPr>
          <a:xfrm rot="0">
            <a:off x="4560907" y="2395586"/>
            <a:ext cx="9562720" cy="7891414"/>
            <a:chOff x="0" y="0"/>
            <a:chExt cx="1008329" cy="832100"/>
          </a:xfrm>
        </p:grpSpPr>
        <p:sp>
          <p:nvSpPr>
            <p:cNvPr name="Freeform 17" id="17"/>
            <p:cNvSpPr/>
            <p:nvPr/>
          </p:nvSpPr>
          <p:spPr>
            <a:xfrm flipH="false" flipV="false" rot="0">
              <a:off x="0" y="0"/>
              <a:ext cx="1008329" cy="832100"/>
            </a:xfrm>
            <a:custGeom>
              <a:avLst/>
              <a:gdLst/>
              <a:ahLst/>
              <a:cxnLst/>
              <a:rect r="r" b="b" t="t" l="l"/>
              <a:pathLst>
                <a:path h="832100" w="1008329">
                  <a:moveTo>
                    <a:pt x="18621" y="0"/>
                  </a:moveTo>
                  <a:lnTo>
                    <a:pt x="989708" y="0"/>
                  </a:lnTo>
                  <a:cubicBezTo>
                    <a:pt x="994647" y="0"/>
                    <a:pt x="999383" y="1962"/>
                    <a:pt x="1002875" y="5454"/>
                  </a:cubicBezTo>
                  <a:cubicBezTo>
                    <a:pt x="1006367" y="8946"/>
                    <a:pt x="1008329" y="13682"/>
                    <a:pt x="1008329" y="18621"/>
                  </a:cubicBezTo>
                  <a:lnTo>
                    <a:pt x="1008329" y="813479"/>
                  </a:lnTo>
                  <a:cubicBezTo>
                    <a:pt x="1008329" y="818418"/>
                    <a:pt x="1006367" y="823154"/>
                    <a:pt x="1002875" y="826646"/>
                  </a:cubicBezTo>
                  <a:cubicBezTo>
                    <a:pt x="999383" y="830138"/>
                    <a:pt x="994647" y="832100"/>
                    <a:pt x="989708" y="832100"/>
                  </a:cubicBezTo>
                  <a:lnTo>
                    <a:pt x="18621" y="832100"/>
                  </a:lnTo>
                  <a:cubicBezTo>
                    <a:pt x="8337" y="832100"/>
                    <a:pt x="0" y="823763"/>
                    <a:pt x="0" y="813479"/>
                  </a:cubicBezTo>
                  <a:lnTo>
                    <a:pt x="0" y="18621"/>
                  </a:lnTo>
                  <a:cubicBezTo>
                    <a:pt x="0" y="13682"/>
                    <a:pt x="1962" y="8946"/>
                    <a:pt x="5454" y="5454"/>
                  </a:cubicBezTo>
                  <a:cubicBezTo>
                    <a:pt x="8946" y="1962"/>
                    <a:pt x="13682" y="0"/>
                    <a:pt x="18621" y="0"/>
                  </a:cubicBezTo>
                  <a:close/>
                </a:path>
              </a:pathLst>
            </a:custGeom>
            <a:solidFill>
              <a:srgbClr val="000000">
                <a:alpha val="0"/>
              </a:srgbClr>
            </a:solidFill>
            <a:ln w="12700">
              <a:solidFill>
                <a:srgbClr val="000000"/>
              </a:solidFill>
            </a:ln>
          </p:spPr>
        </p:sp>
      </p:grpSp>
      <p:sp>
        <p:nvSpPr>
          <p:cNvPr name="TextBox 18" id="18"/>
          <p:cNvSpPr txBox="true"/>
          <p:nvPr/>
        </p:nvSpPr>
        <p:spPr>
          <a:xfrm rot="0">
            <a:off x="1028700" y="480482"/>
            <a:ext cx="4154799" cy="548218"/>
          </a:xfrm>
          <a:prstGeom prst="rect">
            <a:avLst/>
          </a:prstGeom>
        </p:spPr>
        <p:txBody>
          <a:bodyPr anchor="t" rtlCol="false" tIns="0" lIns="0" bIns="0" rIns="0">
            <a:spAutoFit/>
          </a:bodyPr>
          <a:lstStyle/>
          <a:p>
            <a:pPr algn="l">
              <a:lnSpc>
                <a:spcPts val="4433"/>
              </a:lnSpc>
            </a:pPr>
            <a:r>
              <a:rPr lang="en-US" sz="3166" spc="88" b="true">
                <a:solidFill>
                  <a:srgbClr val="AD623C"/>
                </a:solidFill>
                <a:latin typeface="Montserrat Bold"/>
                <a:ea typeface="Montserrat Bold"/>
                <a:cs typeface="Montserrat Bold"/>
                <a:sym typeface="Montserrat Bold"/>
              </a:rPr>
              <a:t>Exemple Pratique</a:t>
            </a:r>
          </a:p>
        </p:txBody>
      </p:sp>
      <p:sp>
        <p:nvSpPr>
          <p:cNvPr name="TextBox 19" id="19"/>
          <p:cNvSpPr txBox="true"/>
          <p:nvPr/>
        </p:nvSpPr>
        <p:spPr>
          <a:xfrm rot="0">
            <a:off x="3569104" y="1493228"/>
            <a:ext cx="11149791" cy="689916"/>
          </a:xfrm>
          <a:prstGeom prst="rect">
            <a:avLst/>
          </a:prstGeom>
        </p:spPr>
        <p:txBody>
          <a:bodyPr anchor="t" rtlCol="false" tIns="0" lIns="0" bIns="0" rIns="0">
            <a:spAutoFit/>
          </a:bodyPr>
          <a:lstStyle/>
          <a:p>
            <a:pPr algn="ctr">
              <a:lnSpc>
                <a:spcPts val="5374"/>
              </a:lnSpc>
            </a:pPr>
            <a:r>
              <a:rPr lang="en-US" sz="4976" b="true">
                <a:solidFill>
                  <a:srgbClr val="AD623C"/>
                </a:solidFill>
                <a:latin typeface="Montserrat Bold"/>
                <a:ea typeface="Montserrat Bold"/>
                <a:cs typeface="Montserrat Bold"/>
                <a:sym typeface="Montserrat Bold"/>
              </a:rPr>
              <a:t>Interface de teste </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552879" y="557525"/>
            <a:ext cx="1141032" cy="471175"/>
            <a:chOff x="0" y="0"/>
            <a:chExt cx="1521375" cy="628233"/>
          </a:xfrm>
        </p:grpSpPr>
        <p:grpSp>
          <p:nvGrpSpPr>
            <p:cNvPr name="Group 3" id="3"/>
            <p:cNvGrpSpPr/>
            <p:nvPr/>
          </p:nvGrpSpPr>
          <p:grpSpPr>
            <a:xfrm rot="0">
              <a:off x="0" y="0"/>
              <a:ext cx="628233" cy="62823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4902"/>
                </a:srgbClr>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97714" y="0"/>
              <a:ext cx="628233" cy="62823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49804"/>
                </a:srgbClr>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595428" y="0"/>
              <a:ext cx="628233" cy="62823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4902"/>
                </a:srgbClr>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893143" y="0"/>
              <a:ext cx="628233" cy="62823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sp>
        <p:nvSpPr>
          <p:cNvPr name="Freeform 15" id="15"/>
          <p:cNvSpPr/>
          <p:nvPr/>
        </p:nvSpPr>
        <p:spPr>
          <a:xfrm flipH="false" flipV="false" rot="0">
            <a:off x="16884411" y="28575"/>
            <a:ext cx="1422639" cy="1180816"/>
          </a:xfrm>
          <a:custGeom>
            <a:avLst/>
            <a:gdLst/>
            <a:ahLst/>
            <a:cxnLst/>
            <a:rect r="r" b="b" t="t" l="l"/>
            <a:pathLst>
              <a:path h="1180816" w="1422639">
                <a:moveTo>
                  <a:pt x="0" y="0"/>
                </a:moveTo>
                <a:lnTo>
                  <a:pt x="1422639" y="0"/>
                </a:lnTo>
                <a:lnTo>
                  <a:pt x="1422639" y="1180816"/>
                </a:lnTo>
                <a:lnTo>
                  <a:pt x="0" y="1180816"/>
                </a:lnTo>
                <a:lnTo>
                  <a:pt x="0" y="0"/>
                </a:lnTo>
                <a:close/>
              </a:path>
            </a:pathLst>
          </a:custGeom>
          <a:blipFill>
            <a:blip r:embed="rId2"/>
            <a:stretch>
              <a:fillRect l="0" t="0" r="0" b="0"/>
            </a:stretch>
          </a:blipFill>
        </p:spPr>
      </p:sp>
      <p:sp>
        <p:nvSpPr>
          <p:cNvPr name="TextBox 16" id="16"/>
          <p:cNvSpPr txBox="true"/>
          <p:nvPr/>
        </p:nvSpPr>
        <p:spPr>
          <a:xfrm rot="0">
            <a:off x="1028700" y="480482"/>
            <a:ext cx="4154799" cy="548218"/>
          </a:xfrm>
          <a:prstGeom prst="rect">
            <a:avLst/>
          </a:prstGeom>
        </p:spPr>
        <p:txBody>
          <a:bodyPr anchor="t" rtlCol="false" tIns="0" lIns="0" bIns="0" rIns="0">
            <a:spAutoFit/>
          </a:bodyPr>
          <a:lstStyle/>
          <a:p>
            <a:pPr algn="l">
              <a:lnSpc>
                <a:spcPts val="4433"/>
              </a:lnSpc>
            </a:pPr>
            <a:r>
              <a:rPr lang="en-US" sz="3166" spc="88" b="true">
                <a:solidFill>
                  <a:srgbClr val="AD623C"/>
                </a:solidFill>
                <a:latin typeface="Montserrat Bold"/>
                <a:ea typeface="Montserrat Bold"/>
                <a:cs typeface="Montserrat Bold"/>
                <a:sym typeface="Montserrat Bold"/>
              </a:rPr>
              <a:t>Conclusion</a:t>
            </a:r>
          </a:p>
        </p:txBody>
      </p:sp>
      <p:sp>
        <p:nvSpPr>
          <p:cNvPr name="TextBox 17" id="17"/>
          <p:cNvSpPr txBox="true"/>
          <p:nvPr/>
        </p:nvSpPr>
        <p:spPr>
          <a:xfrm rot="0">
            <a:off x="3569104" y="1493228"/>
            <a:ext cx="11149791" cy="689916"/>
          </a:xfrm>
          <a:prstGeom prst="rect">
            <a:avLst/>
          </a:prstGeom>
        </p:spPr>
        <p:txBody>
          <a:bodyPr anchor="t" rtlCol="false" tIns="0" lIns="0" bIns="0" rIns="0">
            <a:spAutoFit/>
          </a:bodyPr>
          <a:lstStyle/>
          <a:p>
            <a:pPr algn="ctr">
              <a:lnSpc>
                <a:spcPts val="5374"/>
              </a:lnSpc>
            </a:pPr>
            <a:r>
              <a:rPr lang="en-US" sz="4976" b="true">
                <a:solidFill>
                  <a:srgbClr val="AD623C"/>
                </a:solidFill>
                <a:latin typeface="Montserrat Bold"/>
                <a:ea typeface="Montserrat Bold"/>
                <a:cs typeface="Montserrat Bold"/>
                <a:sym typeface="Montserrat Bold"/>
              </a:rPr>
              <a:t>CONCLUSION</a:t>
            </a:r>
          </a:p>
        </p:txBody>
      </p:sp>
      <p:sp>
        <p:nvSpPr>
          <p:cNvPr name="TextBox 18" id="18"/>
          <p:cNvSpPr txBox="true"/>
          <p:nvPr/>
        </p:nvSpPr>
        <p:spPr>
          <a:xfrm rot="0">
            <a:off x="1334065" y="2545093"/>
            <a:ext cx="15619870" cy="7423150"/>
          </a:xfrm>
          <a:prstGeom prst="rect">
            <a:avLst/>
          </a:prstGeom>
        </p:spPr>
        <p:txBody>
          <a:bodyPr anchor="t" rtlCol="false" tIns="0" lIns="0" bIns="0" rIns="0">
            <a:spAutoFit/>
          </a:bodyPr>
          <a:lstStyle/>
          <a:p>
            <a:pPr algn="just">
              <a:lnSpc>
                <a:spcPts val="3499"/>
              </a:lnSpc>
            </a:pPr>
            <a:r>
              <a:rPr lang="en-US" sz="2499" b="true">
                <a:solidFill>
                  <a:srgbClr val="000000"/>
                </a:solidFill>
                <a:latin typeface="Montserrat Bold"/>
                <a:ea typeface="Montserrat Bold"/>
                <a:cs typeface="Montserrat Bold"/>
                <a:sym typeface="Montserrat Bold"/>
              </a:rPr>
              <a:t>En conclusion, la </a:t>
            </a:r>
            <a:r>
              <a:rPr lang="en-US" sz="2499" b="true">
                <a:solidFill>
                  <a:srgbClr val="AD623C"/>
                </a:solidFill>
                <a:latin typeface="Montserrat Bold"/>
                <a:ea typeface="Montserrat Bold"/>
                <a:cs typeface="Montserrat Bold"/>
                <a:sym typeface="Montserrat Bold"/>
              </a:rPr>
              <a:t>Computer Vision</a:t>
            </a:r>
            <a:r>
              <a:rPr lang="en-US" sz="2499" b="true">
                <a:solidFill>
                  <a:srgbClr val="000000"/>
                </a:solidFill>
                <a:latin typeface="Montserrat Bold"/>
                <a:ea typeface="Montserrat Bold"/>
                <a:cs typeface="Montserrat Bold"/>
                <a:sym typeface="Montserrat Bold"/>
              </a:rPr>
              <a:t> constitue une avancée technologique majeure avec des impacts significatifs, notamment dans le domaine de la santé . Grâce à sa capacité à analyser et interpréter des images médicales avec une grande précision, elle permet d'améliorer le diagnostic des maladies , d'automatiser les tâches répétitives et de soutenir les professionnels de santé dans leurs prises de décisions critiques. Ainsi, cette technologie contribue à réduire les erreurs , optimiser les ressources et améliorer la qualité des soins apportés aux patients.</a:t>
            </a:r>
          </a:p>
          <a:p>
            <a:pPr algn="just">
              <a:lnSpc>
                <a:spcPts val="3499"/>
              </a:lnSpc>
            </a:pPr>
          </a:p>
          <a:p>
            <a:pPr algn="just">
              <a:lnSpc>
                <a:spcPts val="3499"/>
              </a:lnSpc>
            </a:pPr>
            <a:r>
              <a:rPr lang="en-US" sz="2499" b="true">
                <a:solidFill>
                  <a:srgbClr val="000000"/>
                </a:solidFill>
                <a:latin typeface="Montserrat Bold"/>
                <a:ea typeface="Montserrat Bold"/>
                <a:cs typeface="Montserrat Bold"/>
                <a:sym typeface="Montserrat Bold"/>
              </a:rPr>
              <a:t>À l'avenir, la </a:t>
            </a:r>
            <a:r>
              <a:rPr lang="en-US" sz="2499" b="true">
                <a:solidFill>
                  <a:srgbClr val="AD623C"/>
                </a:solidFill>
                <a:latin typeface="Montserrat Bold"/>
                <a:ea typeface="Montserrat Bold"/>
                <a:cs typeface="Montserrat Bold"/>
                <a:sym typeface="Montserrat Bold"/>
              </a:rPr>
              <a:t>Computer Vision </a:t>
            </a:r>
            <a:r>
              <a:rPr lang="en-US" sz="2499" b="true">
                <a:solidFill>
                  <a:srgbClr val="000000"/>
                </a:solidFill>
                <a:latin typeface="Montserrat Bold"/>
                <a:ea typeface="Montserrat Bold"/>
                <a:cs typeface="Montserrat Bold"/>
                <a:sym typeface="Montserrat Bold"/>
              </a:rPr>
              <a:t>continue d'évoluer et de se perfectionner. Son application ne se limite pas à la santé ; elle joue également un rôle clé dans d'autres secteurs comme l'industrie, les transports ou encore l'éducation. Cette technologie est un levier d'innovation pour répondre aux défis actuels et futurs, en offrant des solutions plus performantes, précises et accessibles.</a:t>
            </a:r>
          </a:p>
          <a:p>
            <a:pPr algn="just">
              <a:lnSpc>
                <a:spcPts val="3499"/>
              </a:lnSpc>
            </a:pPr>
          </a:p>
          <a:p>
            <a:pPr algn="just">
              <a:lnSpc>
                <a:spcPts val="3499"/>
              </a:lnSpc>
            </a:pPr>
            <a:r>
              <a:rPr lang="en-US" sz="2499" b="true">
                <a:solidFill>
                  <a:srgbClr val="000000"/>
                </a:solidFill>
                <a:latin typeface="Montserrat Bold"/>
                <a:ea typeface="Montserrat Bold"/>
                <a:cs typeface="Montserrat Bold"/>
                <a:sym typeface="Montserrat Bold"/>
              </a:rPr>
              <a:t>Ainsi, la </a:t>
            </a:r>
            <a:r>
              <a:rPr lang="en-US" sz="2499" b="true">
                <a:solidFill>
                  <a:srgbClr val="AD623C"/>
                </a:solidFill>
                <a:latin typeface="Montserrat Bold"/>
                <a:ea typeface="Montserrat Bold"/>
                <a:cs typeface="Montserrat Bold"/>
                <a:sym typeface="Montserrat Bold"/>
              </a:rPr>
              <a:t>Computer Vision</a:t>
            </a:r>
            <a:r>
              <a:rPr lang="en-US" sz="2499" b="true">
                <a:solidFill>
                  <a:srgbClr val="000000"/>
                </a:solidFill>
                <a:latin typeface="Montserrat Bold"/>
                <a:ea typeface="Montserrat Bold"/>
                <a:cs typeface="Montserrat Bold"/>
                <a:sym typeface="Montserrat Bold"/>
              </a:rPr>
              <a:t> s'impose comme une technologie d'avenir capable de transformer en profondeur notre société.</a:t>
            </a:r>
          </a:p>
          <a:p>
            <a:pPr algn="just">
              <a:lnSpc>
                <a:spcPts val="3499"/>
              </a:lnSpc>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BFBFC"/>
        </a:solidFill>
      </p:bgPr>
    </p:bg>
    <p:spTree>
      <p:nvGrpSpPr>
        <p:cNvPr id="1" name=""/>
        <p:cNvGrpSpPr/>
        <p:nvPr/>
      </p:nvGrpSpPr>
      <p:grpSpPr>
        <a:xfrm>
          <a:off x="0" y="0"/>
          <a:ext cx="0" cy="0"/>
          <a:chOff x="0" y="0"/>
          <a:chExt cx="0" cy="0"/>
        </a:xfrm>
      </p:grpSpPr>
      <p:grpSp>
        <p:nvGrpSpPr>
          <p:cNvPr name="Group 2" id="2"/>
          <p:cNvGrpSpPr/>
          <p:nvPr/>
        </p:nvGrpSpPr>
        <p:grpSpPr>
          <a:xfrm rot="0">
            <a:off x="5485166" y="6955061"/>
            <a:ext cx="6663878" cy="666387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solidFill>
                <a:srgbClr val="AD623C"/>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774240" y="-3891704"/>
            <a:ext cx="12148871" cy="12148871"/>
            <a:chOff x="0" y="0"/>
            <a:chExt cx="16198495" cy="16198495"/>
          </a:xfrm>
        </p:grpSpPr>
        <p:grpSp>
          <p:nvGrpSpPr>
            <p:cNvPr name="Group 6" id="6"/>
            <p:cNvGrpSpPr/>
            <p:nvPr/>
          </p:nvGrpSpPr>
          <p:grpSpPr>
            <a:xfrm rot="0">
              <a:off x="0" y="0"/>
              <a:ext cx="16198495" cy="1619849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20784"/>
                </a:srgbClr>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656236" y="656236"/>
              <a:ext cx="14886024" cy="1488602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64706"/>
                </a:srgbClr>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589197" y="1589197"/>
              <a:ext cx="13020101" cy="1302010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56863"/>
                </a:srgbClr>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2482626" y="2482626"/>
              <a:ext cx="11233242" cy="1123324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grpSp>
        <p:nvGrpSpPr>
          <p:cNvPr name="Group 18" id="18"/>
          <p:cNvGrpSpPr/>
          <p:nvPr/>
        </p:nvGrpSpPr>
        <p:grpSpPr>
          <a:xfrm rot="0">
            <a:off x="-413246" y="-1677475"/>
            <a:ext cx="7426882" cy="742688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46" t="0" r="-25046" b="0"/>
              </a:stretch>
            </a:blipFill>
          </p:spPr>
        </p:sp>
      </p:grpSp>
      <p:grpSp>
        <p:nvGrpSpPr>
          <p:cNvPr name="Group 20" id="20"/>
          <p:cNvGrpSpPr/>
          <p:nvPr/>
        </p:nvGrpSpPr>
        <p:grpSpPr>
          <a:xfrm rot="0">
            <a:off x="10097270" y="1403596"/>
            <a:ext cx="1141032" cy="471175"/>
            <a:chOff x="0" y="0"/>
            <a:chExt cx="1521375" cy="628233"/>
          </a:xfrm>
        </p:grpSpPr>
        <p:grpSp>
          <p:nvGrpSpPr>
            <p:cNvPr name="Group 21" id="21"/>
            <p:cNvGrpSpPr/>
            <p:nvPr/>
          </p:nvGrpSpPr>
          <p:grpSpPr>
            <a:xfrm rot="0">
              <a:off x="0" y="0"/>
              <a:ext cx="628233" cy="628233"/>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4902"/>
                </a:srgbClr>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297714" y="0"/>
              <a:ext cx="628233" cy="628233"/>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49804"/>
                </a:srgbClr>
              </a:soli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595428" y="0"/>
              <a:ext cx="628233" cy="628233"/>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4902"/>
                </a:srgbClr>
              </a:solidFill>
            </p:spPr>
          </p:sp>
          <p:sp>
            <p:nvSpPr>
              <p:cNvPr name="TextBox 29" id="2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893143" y="0"/>
              <a:ext cx="628233" cy="628233"/>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p:spPr>
          </p:sp>
          <p:sp>
            <p:nvSpPr>
              <p:cNvPr name="TextBox 32" id="3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grpSp>
        <p:nvGrpSpPr>
          <p:cNvPr name="Group 33" id="33"/>
          <p:cNvGrpSpPr/>
          <p:nvPr/>
        </p:nvGrpSpPr>
        <p:grpSpPr>
          <a:xfrm rot="0">
            <a:off x="4078584" y="8831583"/>
            <a:ext cx="916071" cy="916071"/>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p:spPr>
        </p:sp>
        <p:sp>
          <p:nvSpPr>
            <p:cNvPr name="TextBox 35" id="3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6" id="36"/>
          <p:cNvGrpSpPr/>
          <p:nvPr/>
        </p:nvGrpSpPr>
        <p:grpSpPr>
          <a:xfrm rot="0">
            <a:off x="6304687" y="7691073"/>
            <a:ext cx="5024836" cy="5024836"/>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5046" t="0" r="-25046" b="0"/>
              </a:stretch>
            </a:blipFill>
          </p:spPr>
        </p:sp>
      </p:grpSp>
      <p:grpSp>
        <p:nvGrpSpPr>
          <p:cNvPr name="Group 38" id="38"/>
          <p:cNvGrpSpPr/>
          <p:nvPr/>
        </p:nvGrpSpPr>
        <p:grpSpPr>
          <a:xfrm rot="0">
            <a:off x="8516318" y="5880946"/>
            <a:ext cx="601574" cy="601574"/>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p:spPr>
        </p:sp>
        <p:sp>
          <p:nvSpPr>
            <p:cNvPr name="TextBox 40" id="4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41" id="41"/>
          <p:cNvGrpSpPr/>
          <p:nvPr/>
        </p:nvGrpSpPr>
        <p:grpSpPr>
          <a:xfrm rot="0">
            <a:off x="427126" y="8230010"/>
            <a:ext cx="601574" cy="601574"/>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p:spPr>
        </p:sp>
        <p:sp>
          <p:nvSpPr>
            <p:cNvPr name="TextBox 43" id="4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44" id="44"/>
          <p:cNvGrpSpPr/>
          <p:nvPr/>
        </p:nvGrpSpPr>
        <p:grpSpPr>
          <a:xfrm rot="0">
            <a:off x="10097270" y="5592600"/>
            <a:ext cx="3932944" cy="889920"/>
            <a:chOff x="0" y="0"/>
            <a:chExt cx="5243925" cy="1186561"/>
          </a:xfrm>
        </p:grpSpPr>
        <p:grpSp>
          <p:nvGrpSpPr>
            <p:cNvPr name="Group 45" id="45"/>
            <p:cNvGrpSpPr/>
            <p:nvPr/>
          </p:nvGrpSpPr>
          <p:grpSpPr>
            <a:xfrm rot="0">
              <a:off x="0" y="0"/>
              <a:ext cx="5243925" cy="1186561"/>
              <a:chOff x="0" y="0"/>
              <a:chExt cx="1188339" cy="268890"/>
            </a:xfrm>
          </p:grpSpPr>
          <p:sp>
            <p:nvSpPr>
              <p:cNvPr name="Freeform 46" id="46"/>
              <p:cNvSpPr/>
              <p:nvPr/>
            </p:nvSpPr>
            <p:spPr>
              <a:xfrm flipH="false" flipV="false" rot="0">
                <a:off x="0" y="0"/>
                <a:ext cx="1188339" cy="268890"/>
              </a:xfrm>
              <a:custGeom>
                <a:avLst/>
                <a:gdLst/>
                <a:ahLst/>
                <a:cxnLst/>
                <a:rect r="r" b="b" t="t" l="l"/>
                <a:pathLst>
                  <a:path h="268890" w="1188339">
                    <a:moveTo>
                      <a:pt x="0" y="0"/>
                    </a:moveTo>
                    <a:lnTo>
                      <a:pt x="1188339" y="0"/>
                    </a:lnTo>
                    <a:lnTo>
                      <a:pt x="1188339" y="268890"/>
                    </a:lnTo>
                    <a:lnTo>
                      <a:pt x="0" y="268890"/>
                    </a:lnTo>
                    <a:close/>
                  </a:path>
                </a:pathLst>
              </a:custGeom>
              <a:solidFill>
                <a:srgbClr val="AD623C"/>
              </a:solidFill>
            </p:spPr>
          </p:sp>
          <p:sp>
            <p:nvSpPr>
              <p:cNvPr name="TextBox 47" id="47"/>
              <p:cNvSpPr txBox="true"/>
              <p:nvPr/>
            </p:nvSpPr>
            <p:spPr>
              <a:xfrm>
                <a:off x="0" y="-38100"/>
                <a:ext cx="1188339" cy="306990"/>
              </a:xfrm>
              <a:prstGeom prst="rect">
                <a:avLst/>
              </a:prstGeom>
            </p:spPr>
            <p:txBody>
              <a:bodyPr anchor="ctr" rtlCol="false" tIns="50800" lIns="50800" bIns="50800" rIns="50800"/>
              <a:lstStyle/>
              <a:p>
                <a:pPr algn="ctr">
                  <a:lnSpc>
                    <a:spcPts val="2659"/>
                  </a:lnSpc>
                </a:pPr>
              </a:p>
            </p:txBody>
          </p:sp>
        </p:grpSp>
        <p:sp>
          <p:nvSpPr>
            <p:cNvPr name="TextBox 48" id="48"/>
            <p:cNvSpPr txBox="true"/>
            <p:nvPr/>
          </p:nvSpPr>
          <p:spPr>
            <a:xfrm rot="0">
              <a:off x="0" y="98352"/>
              <a:ext cx="5243925" cy="913657"/>
            </a:xfrm>
            <a:prstGeom prst="rect">
              <a:avLst/>
            </a:prstGeom>
          </p:spPr>
          <p:txBody>
            <a:bodyPr anchor="t" rtlCol="false" tIns="0" lIns="0" bIns="0" rIns="0">
              <a:spAutoFit/>
            </a:bodyPr>
            <a:lstStyle/>
            <a:p>
              <a:pPr algn="ctr">
                <a:lnSpc>
                  <a:spcPts val="5816"/>
                </a:lnSpc>
              </a:pPr>
              <a:r>
                <a:rPr lang="en-US" sz="4154" b="true">
                  <a:solidFill>
                    <a:srgbClr val="FBFBFC"/>
                  </a:solidFill>
                  <a:latin typeface="Montserrat Bold"/>
                  <a:ea typeface="Montserrat Bold"/>
                  <a:cs typeface="Montserrat Bold"/>
                  <a:sym typeface="Montserrat Bold"/>
                </a:rPr>
                <a:t>Jërëjëf  !</a:t>
              </a:r>
            </a:p>
          </p:txBody>
        </p:sp>
      </p:grpSp>
      <p:sp>
        <p:nvSpPr>
          <p:cNvPr name="Freeform 49" id="49"/>
          <p:cNvSpPr/>
          <p:nvPr/>
        </p:nvSpPr>
        <p:spPr>
          <a:xfrm flipH="false" flipV="false" rot="0">
            <a:off x="16884411" y="28575"/>
            <a:ext cx="1422639" cy="1180816"/>
          </a:xfrm>
          <a:custGeom>
            <a:avLst/>
            <a:gdLst/>
            <a:ahLst/>
            <a:cxnLst/>
            <a:rect r="r" b="b" t="t" l="l"/>
            <a:pathLst>
              <a:path h="1180816" w="1422639">
                <a:moveTo>
                  <a:pt x="0" y="0"/>
                </a:moveTo>
                <a:lnTo>
                  <a:pt x="1422639" y="0"/>
                </a:lnTo>
                <a:lnTo>
                  <a:pt x="1422639" y="1180816"/>
                </a:lnTo>
                <a:lnTo>
                  <a:pt x="0" y="1180816"/>
                </a:lnTo>
                <a:lnTo>
                  <a:pt x="0" y="0"/>
                </a:lnTo>
                <a:close/>
              </a:path>
            </a:pathLst>
          </a:custGeom>
          <a:blipFill>
            <a:blip r:embed="rId4"/>
            <a:stretch>
              <a:fillRect l="0" t="0" r="0" b="0"/>
            </a:stretch>
          </a:blipFill>
        </p:spPr>
      </p:sp>
      <p:sp>
        <p:nvSpPr>
          <p:cNvPr name="TextBox 50" id="50"/>
          <p:cNvSpPr txBox="true"/>
          <p:nvPr/>
        </p:nvSpPr>
        <p:spPr>
          <a:xfrm rot="0">
            <a:off x="11415626" y="1326553"/>
            <a:ext cx="6282630" cy="548218"/>
          </a:xfrm>
          <a:prstGeom prst="rect">
            <a:avLst/>
          </a:prstGeom>
        </p:spPr>
        <p:txBody>
          <a:bodyPr anchor="t" rtlCol="false" tIns="0" lIns="0" bIns="0" rIns="0">
            <a:spAutoFit/>
          </a:bodyPr>
          <a:lstStyle/>
          <a:p>
            <a:pPr algn="l">
              <a:lnSpc>
                <a:spcPts val="4433"/>
              </a:lnSpc>
            </a:pPr>
            <a:r>
              <a:rPr lang="en-US" sz="3166" spc="88" b="true">
                <a:solidFill>
                  <a:srgbClr val="AD623C"/>
                </a:solidFill>
                <a:latin typeface="Montserrat Bold"/>
                <a:ea typeface="Montserrat Bold"/>
                <a:cs typeface="Montserrat Bold"/>
                <a:sym typeface="Montserrat Bold"/>
              </a:rPr>
              <a:t>INTELLIGENCE ARTIFICIELLE</a:t>
            </a:r>
          </a:p>
        </p:txBody>
      </p:sp>
      <p:sp>
        <p:nvSpPr>
          <p:cNvPr name="TextBox 51" id="51"/>
          <p:cNvSpPr txBox="true"/>
          <p:nvPr/>
        </p:nvSpPr>
        <p:spPr>
          <a:xfrm rot="0">
            <a:off x="10097270" y="2547957"/>
            <a:ext cx="7896952" cy="2137810"/>
          </a:xfrm>
          <a:prstGeom prst="rect">
            <a:avLst/>
          </a:prstGeom>
        </p:spPr>
        <p:txBody>
          <a:bodyPr anchor="t" rtlCol="false" tIns="0" lIns="0" bIns="0" rIns="0">
            <a:spAutoFit/>
          </a:bodyPr>
          <a:lstStyle/>
          <a:p>
            <a:pPr algn="l">
              <a:lnSpc>
                <a:spcPts val="8312"/>
              </a:lnSpc>
            </a:pPr>
            <a:r>
              <a:rPr lang="en-US" sz="7696" b="true">
                <a:solidFill>
                  <a:srgbClr val="000000"/>
                </a:solidFill>
                <a:latin typeface="Montserrat Bold"/>
                <a:ea typeface="Montserrat Bold"/>
                <a:cs typeface="Montserrat Bold"/>
                <a:sym typeface="Montserrat Bold"/>
              </a:rPr>
              <a:t>Merci pour</a:t>
            </a:r>
          </a:p>
          <a:p>
            <a:pPr algn="l">
              <a:lnSpc>
                <a:spcPts val="8312"/>
              </a:lnSpc>
            </a:pPr>
            <a:r>
              <a:rPr lang="en-US" sz="7696" b="true">
                <a:solidFill>
                  <a:srgbClr val="000000"/>
                </a:solidFill>
                <a:latin typeface="Montserrat Bold"/>
                <a:ea typeface="Montserrat Bold"/>
                <a:cs typeface="Montserrat Bold"/>
                <a:sym typeface="Montserrat Bold"/>
              </a:rPr>
              <a:t>votre attention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BFBFC"/>
        </a:solidFill>
      </p:bgPr>
    </p:bg>
    <p:spTree>
      <p:nvGrpSpPr>
        <p:cNvPr id="1" name=""/>
        <p:cNvGrpSpPr/>
        <p:nvPr/>
      </p:nvGrpSpPr>
      <p:grpSpPr>
        <a:xfrm>
          <a:off x="0" y="0"/>
          <a:ext cx="0" cy="0"/>
          <a:chOff x="0" y="0"/>
          <a:chExt cx="0" cy="0"/>
        </a:xfrm>
      </p:grpSpPr>
      <p:grpSp>
        <p:nvGrpSpPr>
          <p:cNvPr name="Group 2" id="2"/>
          <p:cNvGrpSpPr/>
          <p:nvPr/>
        </p:nvGrpSpPr>
        <p:grpSpPr>
          <a:xfrm rot="0">
            <a:off x="1028700" y="1364769"/>
            <a:ext cx="16230600" cy="3970751"/>
            <a:chOff x="0" y="0"/>
            <a:chExt cx="2514545" cy="615173"/>
          </a:xfrm>
        </p:grpSpPr>
        <p:sp>
          <p:nvSpPr>
            <p:cNvPr name="Freeform 3" id="3"/>
            <p:cNvSpPr/>
            <p:nvPr/>
          </p:nvSpPr>
          <p:spPr>
            <a:xfrm flipH="true" flipV="false" rot="0">
              <a:off x="0" y="0"/>
              <a:ext cx="2514545" cy="615173"/>
            </a:xfrm>
            <a:custGeom>
              <a:avLst/>
              <a:gdLst/>
              <a:ahLst/>
              <a:cxnLst/>
              <a:rect r="r" b="b" t="t" l="l"/>
              <a:pathLst>
                <a:path h="615173" w="2514545">
                  <a:moveTo>
                    <a:pt x="2514545" y="0"/>
                  </a:moveTo>
                  <a:lnTo>
                    <a:pt x="0" y="0"/>
                  </a:lnTo>
                  <a:lnTo>
                    <a:pt x="0" y="615173"/>
                  </a:lnTo>
                  <a:lnTo>
                    <a:pt x="2514545" y="615173"/>
                  </a:lnTo>
                  <a:close/>
                </a:path>
              </a:pathLst>
            </a:custGeom>
            <a:blipFill>
              <a:blip r:embed="rId2"/>
              <a:stretch>
                <a:fillRect l="0" t="-57354" r="0" b="-149210"/>
              </a:stretch>
            </a:blipFill>
          </p:spPr>
        </p:sp>
      </p:grpSp>
      <p:grpSp>
        <p:nvGrpSpPr>
          <p:cNvPr name="Group 4" id="4"/>
          <p:cNvGrpSpPr/>
          <p:nvPr/>
        </p:nvGrpSpPr>
        <p:grpSpPr>
          <a:xfrm rot="0">
            <a:off x="-1035981" y="-967685"/>
            <a:ext cx="8635659" cy="8635659"/>
            <a:chOff x="0" y="0"/>
            <a:chExt cx="11514212" cy="11514212"/>
          </a:xfrm>
        </p:grpSpPr>
        <p:grpSp>
          <p:nvGrpSpPr>
            <p:cNvPr name="Group 5" id="5"/>
            <p:cNvGrpSpPr/>
            <p:nvPr/>
          </p:nvGrpSpPr>
          <p:grpSpPr>
            <a:xfrm rot="0">
              <a:off x="0" y="0"/>
              <a:ext cx="11514212" cy="1151421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20784"/>
                </a:srgbClr>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60"/>
                  </a:lnSpc>
                </a:pPr>
              </a:p>
            </p:txBody>
          </p:sp>
        </p:grpSp>
        <p:grpSp>
          <p:nvGrpSpPr>
            <p:cNvPr name="Group 8" id="8"/>
            <p:cNvGrpSpPr/>
            <p:nvPr/>
          </p:nvGrpSpPr>
          <p:grpSpPr>
            <a:xfrm rot="0">
              <a:off x="466465" y="466465"/>
              <a:ext cx="10581281" cy="1058128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64706"/>
                </a:srgbClr>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60"/>
                  </a:lnSpc>
                </a:pPr>
              </a:p>
            </p:txBody>
          </p:sp>
        </p:grpSp>
        <p:grpSp>
          <p:nvGrpSpPr>
            <p:cNvPr name="Group 11" id="11"/>
            <p:cNvGrpSpPr/>
            <p:nvPr/>
          </p:nvGrpSpPr>
          <p:grpSpPr>
            <a:xfrm rot="0">
              <a:off x="1129633" y="1129633"/>
              <a:ext cx="9254946" cy="925494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56863"/>
                </a:srgbClr>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60"/>
                  </a:lnSpc>
                </a:pPr>
              </a:p>
            </p:txBody>
          </p:sp>
        </p:grpSp>
        <p:grpSp>
          <p:nvGrpSpPr>
            <p:cNvPr name="Group 14" id="14"/>
            <p:cNvGrpSpPr/>
            <p:nvPr/>
          </p:nvGrpSpPr>
          <p:grpSpPr>
            <a:xfrm rot="0">
              <a:off x="1764700" y="1764700"/>
              <a:ext cx="7984812" cy="798481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60"/>
                  </a:lnSpc>
                </a:pPr>
              </a:p>
            </p:txBody>
          </p:sp>
        </p:grpSp>
      </p:grpSp>
      <p:grpSp>
        <p:nvGrpSpPr>
          <p:cNvPr name="Group 17" id="17"/>
          <p:cNvGrpSpPr/>
          <p:nvPr/>
        </p:nvGrpSpPr>
        <p:grpSpPr>
          <a:xfrm rot="0">
            <a:off x="-5693364" y="-1721331"/>
            <a:ext cx="28397197" cy="3086100"/>
            <a:chOff x="0" y="0"/>
            <a:chExt cx="7479097" cy="812800"/>
          </a:xfrm>
        </p:grpSpPr>
        <p:sp>
          <p:nvSpPr>
            <p:cNvPr name="Freeform 18" id="18"/>
            <p:cNvSpPr/>
            <p:nvPr/>
          </p:nvSpPr>
          <p:spPr>
            <a:xfrm flipH="false" flipV="false" rot="0">
              <a:off x="0" y="0"/>
              <a:ext cx="7479097" cy="812800"/>
            </a:xfrm>
            <a:custGeom>
              <a:avLst/>
              <a:gdLst/>
              <a:ahLst/>
              <a:cxnLst/>
              <a:rect r="r" b="b" t="t" l="l"/>
              <a:pathLst>
                <a:path h="812800" w="7479097">
                  <a:moveTo>
                    <a:pt x="0" y="0"/>
                  </a:moveTo>
                  <a:lnTo>
                    <a:pt x="7479097" y="0"/>
                  </a:lnTo>
                  <a:lnTo>
                    <a:pt x="7479097" y="812800"/>
                  </a:lnTo>
                  <a:lnTo>
                    <a:pt x="0" y="812800"/>
                  </a:lnTo>
                  <a:close/>
                </a:path>
              </a:pathLst>
            </a:custGeom>
            <a:solidFill>
              <a:srgbClr val="FBFBFC"/>
            </a:solidFill>
          </p:spPr>
        </p:sp>
        <p:sp>
          <p:nvSpPr>
            <p:cNvPr name="TextBox 19" id="19"/>
            <p:cNvSpPr txBox="true"/>
            <p:nvPr/>
          </p:nvSpPr>
          <p:spPr>
            <a:xfrm>
              <a:off x="0" y="-38100"/>
              <a:ext cx="7479097" cy="8509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4463047" y="5335520"/>
            <a:ext cx="24125450" cy="2927260"/>
            <a:chOff x="0" y="0"/>
            <a:chExt cx="6354028" cy="770966"/>
          </a:xfrm>
        </p:grpSpPr>
        <p:sp>
          <p:nvSpPr>
            <p:cNvPr name="Freeform 21" id="21"/>
            <p:cNvSpPr/>
            <p:nvPr/>
          </p:nvSpPr>
          <p:spPr>
            <a:xfrm flipH="false" flipV="false" rot="0">
              <a:off x="0" y="0"/>
              <a:ext cx="6354028" cy="770966"/>
            </a:xfrm>
            <a:custGeom>
              <a:avLst/>
              <a:gdLst/>
              <a:ahLst/>
              <a:cxnLst/>
              <a:rect r="r" b="b" t="t" l="l"/>
              <a:pathLst>
                <a:path h="770966" w="6354028">
                  <a:moveTo>
                    <a:pt x="0" y="0"/>
                  </a:moveTo>
                  <a:lnTo>
                    <a:pt x="6354028" y="0"/>
                  </a:lnTo>
                  <a:lnTo>
                    <a:pt x="6354028" y="770966"/>
                  </a:lnTo>
                  <a:lnTo>
                    <a:pt x="0" y="770966"/>
                  </a:lnTo>
                  <a:close/>
                </a:path>
              </a:pathLst>
            </a:custGeom>
            <a:solidFill>
              <a:srgbClr val="FBFBFC"/>
            </a:solidFill>
          </p:spPr>
        </p:sp>
        <p:sp>
          <p:nvSpPr>
            <p:cNvPr name="TextBox 22" id="22"/>
            <p:cNvSpPr txBox="true"/>
            <p:nvPr/>
          </p:nvSpPr>
          <p:spPr>
            <a:xfrm>
              <a:off x="0" y="-38100"/>
              <a:ext cx="6354028" cy="809066"/>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420562" y="560293"/>
            <a:ext cx="1449262" cy="10671445"/>
            <a:chOff x="0" y="0"/>
            <a:chExt cx="381699" cy="2810586"/>
          </a:xfrm>
        </p:grpSpPr>
        <p:sp>
          <p:nvSpPr>
            <p:cNvPr name="Freeform 24" id="24"/>
            <p:cNvSpPr/>
            <p:nvPr/>
          </p:nvSpPr>
          <p:spPr>
            <a:xfrm flipH="false" flipV="false" rot="0">
              <a:off x="0" y="0"/>
              <a:ext cx="381699" cy="2810586"/>
            </a:xfrm>
            <a:custGeom>
              <a:avLst/>
              <a:gdLst/>
              <a:ahLst/>
              <a:cxnLst/>
              <a:rect r="r" b="b" t="t" l="l"/>
              <a:pathLst>
                <a:path h="2810586" w="381699">
                  <a:moveTo>
                    <a:pt x="0" y="0"/>
                  </a:moveTo>
                  <a:lnTo>
                    <a:pt x="381699" y="0"/>
                  </a:lnTo>
                  <a:lnTo>
                    <a:pt x="381699" y="2810586"/>
                  </a:lnTo>
                  <a:lnTo>
                    <a:pt x="0" y="2810586"/>
                  </a:lnTo>
                  <a:close/>
                </a:path>
              </a:pathLst>
            </a:custGeom>
            <a:solidFill>
              <a:srgbClr val="FBFBFC"/>
            </a:solidFill>
          </p:spPr>
        </p:sp>
        <p:sp>
          <p:nvSpPr>
            <p:cNvPr name="TextBox 25" id="25"/>
            <p:cNvSpPr txBox="true"/>
            <p:nvPr/>
          </p:nvSpPr>
          <p:spPr>
            <a:xfrm>
              <a:off x="0" y="-38100"/>
              <a:ext cx="381699" cy="2848686"/>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028700" y="5896015"/>
            <a:ext cx="16230600" cy="3362285"/>
            <a:chOff x="0" y="0"/>
            <a:chExt cx="4274726" cy="885540"/>
          </a:xfrm>
        </p:grpSpPr>
        <p:sp>
          <p:nvSpPr>
            <p:cNvPr name="Freeform 27" id="27"/>
            <p:cNvSpPr/>
            <p:nvPr/>
          </p:nvSpPr>
          <p:spPr>
            <a:xfrm flipH="false" flipV="false" rot="0">
              <a:off x="0" y="0"/>
              <a:ext cx="4274726" cy="885540"/>
            </a:xfrm>
            <a:custGeom>
              <a:avLst/>
              <a:gdLst/>
              <a:ahLst/>
              <a:cxnLst/>
              <a:rect r="r" b="b" t="t" l="l"/>
              <a:pathLst>
                <a:path h="885540" w="4274726">
                  <a:moveTo>
                    <a:pt x="0" y="0"/>
                  </a:moveTo>
                  <a:lnTo>
                    <a:pt x="4274726" y="0"/>
                  </a:lnTo>
                  <a:lnTo>
                    <a:pt x="4274726" y="885540"/>
                  </a:lnTo>
                  <a:lnTo>
                    <a:pt x="0" y="885540"/>
                  </a:lnTo>
                  <a:close/>
                </a:path>
              </a:pathLst>
            </a:custGeom>
            <a:solidFill>
              <a:srgbClr val="FBFBFC"/>
            </a:solidFill>
          </p:spPr>
        </p:sp>
        <p:sp>
          <p:nvSpPr>
            <p:cNvPr name="TextBox 28" id="28"/>
            <p:cNvSpPr txBox="true"/>
            <p:nvPr/>
          </p:nvSpPr>
          <p:spPr>
            <a:xfrm>
              <a:off x="0" y="-38100"/>
              <a:ext cx="4274726" cy="923640"/>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15581454" y="557525"/>
            <a:ext cx="1141032" cy="471175"/>
            <a:chOff x="0" y="0"/>
            <a:chExt cx="1521375" cy="628233"/>
          </a:xfrm>
        </p:grpSpPr>
        <p:grpSp>
          <p:nvGrpSpPr>
            <p:cNvPr name="Group 30" id="30"/>
            <p:cNvGrpSpPr/>
            <p:nvPr/>
          </p:nvGrpSpPr>
          <p:grpSpPr>
            <a:xfrm rot="0">
              <a:off x="0" y="0"/>
              <a:ext cx="628233" cy="628233"/>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4902"/>
                </a:srgbClr>
              </a:solidFill>
            </p:spPr>
          </p:sp>
          <p:sp>
            <p:nvSpPr>
              <p:cNvPr name="TextBox 32" id="3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3" id="33"/>
            <p:cNvGrpSpPr/>
            <p:nvPr/>
          </p:nvGrpSpPr>
          <p:grpSpPr>
            <a:xfrm rot="0">
              <a:off x="297714" y="0"/>
              <a:ext cx="628233" cy="628233"/>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49804"/>
                </a:srgbClr>
              </a:solidFill>
            </p:spPr>
          </p:sp>
          <p:sp>
            <p:nvSpPr>
              <p:cNvPr name="TextBox 35" id="3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6" id="36"/>
            <p:cNvGrpSpPr/>
            <p:nvPr/>
          </p:nvGrpSpPr>
          <p:grpSpPr>
            <a:xfrm rot="0">
              <a:off x="595428" y="0"/>
              <a:ext cx="628233" cy="628233"/>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4902"/>
                </a:srgbClr>
              </a:solidFill>
            </p:spPr>
          </p:sp>
          <p:sp>
            <p:nvSpPr>
              <p:cNvPr name="TextBox 38" id="3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9" id="39"/>
            <p:cNvGrpSpPr/>
            <p:nvPr/>
          </p:nvGrpSpPr>
          <p:grpSpPr>
            <a:xfrm rot="0">
              <a:off x="893143" y="0"/>
              <a:ext cx="628233" cy="628233"/>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p:spPr>
          </p:sp>
          <p:sp>
            <p:nvSpPr>
              <p:cNvPr name="TextBox 41" id="4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grpSp>
        <p:nvGrpSpPr>
          <p:cNvPr name="Group 42" id="42"/>
          <p:cNvGrpSpPr/>
          <p:nvPr/>
        </p:nvGrpSpPr>
        <p:grpSpPr>
          <a:xfrm rot="0">
            <a:off x="1337849" y="6096119"/>
            <a:ext cx="1193111" cy="889920"/>
            <a:chOff x="0" y="0"/>
            <a:chExt cx="1590815" cy="1186561"/>
          </a:xfrm>
        </p:grpSpPr>
        <p:grpSp>
          <p:nvGrpSpPr>
            <p:cNvPr name="Group 43" id="43"/>
            <p:cNvGrpSpPr/>
            <p:nvPr/>
          </p:nvGrpSpPr>
          <p:grpSpPr>
            <a:xfrm rot="0">
              <a:off x="0" y="0"/>
              <a:ext cx="1590815" cy="1186561"/>
              <a:chOff x="0" y="0"/>
              <a:chExt cx="360499" cy="268890"/>
            </a:xfrm>
          </p:grpSpPr>
          <p:sp>
            <p:nvSpPr>
              <p:cNvPr name="Freeform 44" id="44"/>
              <p:cNvSpPr/>
              <p:nvPr/>
            </p:nvSpPr>
            <p:spPr>
              <a:xfrm flipH="false" flipV="false" rot="0">
                <a:off x="0" y="0"/>
                <a:ext cx="360499" cy="268890"/>
              </a:xfrm>
              <a:custGeom>
                <a:avLst/>
                <a:gdLst/>
                <a:ahLst/>
                <a:cxnLst/>
                <a:rect r="r" b="b" t="t" l="l"/>
                <a:pathLst>
                  <a:path h="268890" w="360499">
                    <a:moveTo>
                      <a:pt x="0" y="0"/>
                    </a:moveTo>
                    <a:lnTo>
                      <a:pt x="360499" y="0"/>
                    </a:lnTo>
                    <a:lnTo>
                      <a:pt x="360499" y="268890"/>
                    </a:lnTo>
                    <a:lnTo>
                      <a:pt x="0" y="268890"/>
                    </a:lnTo>
                    <a:close/>
                  </a:path>
                </a:pathLst>
              </a:custGeom>
              <a:solidFill>
                <a:srgbClr val="AD623C"/>
              </a:solidFill>
            </p:spPr>
          </p:sp>
          <p:sp>
            <p:nvSpPr>
              <p:cNvPr name="TextBox 45" id="45"/>
              <p:cNvSpPr txBox="true"/>
              <p:nvPr/>
            </p:nvSpPr>
            <p:spPr>
              <a:xfrm>
                <a:off x="0" y="-38100"/>
                <a:ext cx="360499" cy="306990"/>
              </a:xfrm>
              <a:prstGeom prst="rect">
                <a:avLst/>
              </a:prstGeom>
            </p:spPr>
            <p:txBody>
              <a:bodyPr anchor="ctr" rtlCol="false" tIns="50800" lIns="50800" bIns="50800" rIns="50800"/>
              <a:lstStyle/>
              <a:p>
                <a:pPr algn="ctr">
                  <a:lnSpc>
                    <a:spcPts val="2659"/>
                  </a:lnSpc>
                </a:pPr>
              </a:p>
            </p:txBody>
          </p:sp>
        </p:grpSp>
        <p:sp>
          <p:nvSpPr>
            <p:cNvPr name="TextBox 46" id="46"/>
            <p:cNvSpPr txBox="true"/>
            <p:nvPr/>
          </p:nvSpPr>
          <p:spPr>
            <a:xfrm rot="0">
              <a:off x="0" y="98352"/>
              <a:ext cx="1590815" cy="913657"/>
            </a:xfrm>
            <a:prstGeom prst="rect">
              <a:avLst/>
            </a:prstGeom>
          </p:spPr>
          <p:txBody>
            <a:bodyPr anchor="t" rtlCol="false" tIns="0" lIns="0" bIns="0" rIns="0">
              <a:spAutoFit/>
            </a:bodyPr>
            <a:lstStyle/>
            <a:p>
              <a:pPr algn="ctr">
                <a:lnSpc>
                  <a:spcPts val="5816"/>
                </a:lnSpc>
              </a:pPr>
              <a:r>
                <a:rPr lang="en-US" sz="4154" b="true">
                  <a:solidFill>
                    <a:srgbClr val="FBFBFC"/>
                  </a:solidFill>
                  <a:latin typeface="Montserrat Bold"/>
                  <a:ea typeface="Montserrat Bold"/>
                  <a:cs typeface="Montserrat Bold"/>
                  <a:sym typeface="Montserrat Bold"/>
                </a:rPr>
                <a:t>01</a:t>
              </a:r>
            </a:p>
          </p:txBody>
        </p:sp>
      </p:grpSp>
      <p:grpSp>
        <p:nvGrpSpPr>
          <p:cNvPr name="Group 47" id="47"/>
          <p:cNvGrpSpPr/>
          <p:nvPr/>
        </p:nvGrpSpPr>
        <p:grpSpPr>
          <a:xfrm rot="0">
            <a:off x="1337849" y="7132197"/>
            <a:ext cx="1193111" cy="889920"/>
            <a:chOff x="0" y="0"/>
            <a:chExt cx="1590815" cy="1186561"/>
          </a:xfrm>
        </p:grpSpPr>
        <p:grpSp>
          <p:nvGrpSpPr>
            <p:cNvPr name="Group 48" id="48"/>
            <p:cNvGrpSpPr/>
            <p:nvPr/>
          </p:nvGrpSpPr>
          <p:grpSpPr>
            <a:xfrm rot="0">
              <a:off x="0" y="0"/>
              <a:ext cx="1590815" cy="1186561"/>
              <a:chOff x="0" y="0"/>
              <a:chExt cx="360499" cy="268890"/>
            </a:xfrm>
          </p:grpSpPr>
          <p:sp>
            <p:nvSpPr>
              <p:cNvPr name="Freeform 49" id="49"/>
              <p:cNvSpPr/>
              <p:nvPr/>
            </p:nvSpPr>
            <p:spPr>
              <a:xfrm flipH="false" flipV="false" rot="0">
                <a:off x="0" y="0"/>
                <a:ext cx="360499" cy="268890"/>
              </a:xfrm>
              <a:custGeom>
                <a:avLst/>
                <a:gdLst/>
                <a:ahLst/>
                <a:cxnLst/>
                <a:rect r="r" b="b" t="t" l="l"/>
                <a:pathLst>
                  <a:path h="268890" w="360499">
                    <a:moveTo>
                      <a:pt x="0" y="0"/>
                    </a:moveTo>
                    <a:lnTo>
                      <a:pt x="360499" y="0"/>
                    </a:lnTo>
                    <a:lnTo>
                      <a:pt x="360499" y="268890"/>
                    </a:lnTo>
                    <a:lnTo>
                      <a:pt x="0" y="268890"/>
                    </a:lnTo>
                    <a:close/>
                  </a:path>
                </a:pathLst>
              </a:custGeom>
              <a:solidFill>
                <a:srgbClr val="AD623C"/>
              </a:solidFill>
            </p:spPr>
          </p:sp>
          <p:sp>
            <p:nvSpPr>
              <p:cNvPr name="TextBox 50" id="50"/>
              <p:cNvSpPr txBox="true"/>
              <p:nvPr/>
            </p:nvSpPr>
            <p:spPr>
              <a:xfrm>
                <a:off x="0" y="-38100"/>
                <a:ext cx="360499" cy="306990"/>
              </a:xfrm>
              <a:prstGeom prst="rect">
                <a:avLst/>
              </a:prstGeom>
            </p:spPr>
            <p:txBody>
              <a:bodyPr anchor="ctr" rtlCol="false" tIns="50800" lIns="50800" bIns="50800" rIns="50800"/>
              <a:lstStyle/>
              <a:p>
                <a:pPr algn="ctr">
                  <a:lnSpc>
                    <a:spcPts val="2659"/>
                  </a:lnSpc>
                </a:pPr>
              </a:p>
            </p:txBody>
          </p:sp>
        </p:grpSp>
        <p:sp>
          <p:nvSpPr>
            <p:cNvPr name="TextBox 51" id="51"/>
            <p:cNvSpPr txBox="true"/>
            <p:nvPr/>
          </p:nvSpPr>
          <p:spPr>
            <a:xfrm rot="0">
              <a:off x="0" y="98352"/>
              <a:ext cx="1590815" cy="913657"/>
            </a:xfrm>
            <a:prstGeom prst="rect">
              <a:avLst/>
            </a:prstGeom>
          </p:spPr>
          <p:txBody>
            <a:bodyPr anchor="t" rtlCol="false" tIns="0" lIns="0" bIns="0" rIns="0">
              <a:spAutoFit/>
            </a:bodyPr>
            <a:lstStyle/>
            <a:p>
              <a:pPr algn="ctr">
                <a:lnSpc>
                  <a:spcPts val="5816"/>
                </a:lnSpc>
              </a:pPr>
              <a:r>
                <a:rPr lang="en-US" sz="4154" b="true">
                  <a:solidFill>
                    <a:srgbClr val="FBFBFC"/>
                  </a:solidFill>
                  <a:latin typeface="Montserrat Bold"/>
                  <a:ea typeface="Montserrat Bold"/>
                  <a:cs typeface="Montserrat Bold"/>
                  <a:sym typeface="Montserrat Bold"/>
                </a:rPr>
                <a:t>02</a:t>
              </a:r>
            </a:p>
          </p:txBody>
        </p:sp>
      </p:grpSp>
      <p:grpSp>
        <p:nvGrpSpPr>
          <p:cNvPr name="Group 52" id="52"/>
          <p:cNvGrpSpPr/>
          <p:nvPr/>
        </p:nvGrpSpPr>
        <p:grpSpPr>
          <a:xfrm rot="0">
            <a:off x="1337849" y="8164993"/>
            <a:ext cx="1193111" cy="889920"/>
            <a:chOff x="0" y="0"/>
            <a:chExt cx="1590815" cy="1186561"/>
          </a:xfrm>
        </p:grpSpPr>
        <p:grpSp>
          <p:nvGrpSpPr>
            <p:cNvPr name="Group 53" id="53"/>
            <p:cNvGrpSpPr/>
            <p:nvPr/>
          </p:nvGrpSpPr>
          <p:grpSpPr>
            <a:xfrm rot="0">
              <a:off x="0" y="0"/>
              <a:ext cx="1590815" cy="1186561"/>
              <a:chOff x="0" y="0"/>
              <a:chExt cx="360499" cy="268890"/>
            </a:xfrm>
          </p:grpSpPr>
          <p:sp>
            <p:nvSpPr>
              <p:cNvPr name="Freeform 54" id="54"/>
              <p:cNvSpPr/>
              <p:nvPr/>
            </p:nvSpPr>
            <p:spPr>
              <a:xfrm flipH="false" flipV="false" rot="0">
                <a:off x="0" y="0"/>
                <a:ext cx="360499" cy="268890"/>
              </a:xfrm>
              <a:custGeom>
                <a:avLst/>
                <a:gdLst/>
                <a:ahLst/>
                <a:cxnLst/>
                <a:rect r="r" b="b" t="t" l="l"/>
                <a:pathLst>
                  <a:path h="268890" w="360499">
                    <a:moveTo>
                      <a:pt x="0" y="0"/>
                    </a:moveTo>
                    <a:lnTo>
                      <a:pt x="360499" y="0"/>
                    </a:lnTo>
                    <a:lnTo>
                      <a:pt x="360499" y="268890"/>
                    </a:lnTo>
                    <a:lnTo>
                      <a:pt x="0" y="268890"/>
                    </a:lnTo>
                    <a:close/>
                  </a:path>
                </a:pathLst>
              </a:custGeom>
              <a:solidFill>
                <a:srgbClr val="AD623C"/>
              </a:solidFill>
            </p:spPr>
          </p:sp>
          <p:sp>
            <p:nvSpPr>
              <p:cNvPr name="TextBox 55" id="55"/>
              <p:cNvSpPr txBox="true"/>
              <p:nvPr/>
            </p:nvSpPr>
            <p:spPr>
              <a:xfrm>
                <a:off x="0" y="-38100"/>
                <a:ext cx="360499" cy="306990"/>
              </a:xfrm>
              <a:prstGeom prst="rect">
                <a:avLst/>
              </a:prstGeom>
            </p:spPr>
            <p:txBody>
              <a:bodyPr anchor="ctr" rtlCol="false" tIns="50800" lIns="50800" bIns="50800" rIns="50800"/>
              <a:lstStyle/>
              <a:p>
                <a:pPr algn="ctr">
                  <a:lnSpc>
                    <a:spcPts val="2659"/>
                  </a:lnSpc>
                </a:pPr>
              </a:p>
            </p:txBody>
          </p:sp>
        </p:grpSp>
        <p:sp>
          <p:nvSpPr>
            <p:cNvPr name="TextBox 56" id="56"/>
            <p:cNvSpPr txBox="true"/>
            <p:nvPr/>
          </p:nvSpPr>
          <p:spPr>
            <a:xfrm rot="0">
              <a:off x="0" y="98352"/>
              <a:ext cx="1590815" cy="913657"/>
            </a:xfrm>
            <a:prstGeom prst="rect">
              <a:avLst/>
            </a:prstGeom>
          </p:spPr>
          <p:txBody>
            <a:bodyPr anchor="t" rtlCol="false" tIns="0" lIns="0" bIns="0" rIns="0">
              <a:spAutoFit/>
            </a:bodyPr>
            <a:lstStyle/>
            <a:p>
              <a:pPr algn="ctr">
                <a:lnSpc>
                  <a:spcPts val="5816"/>
                </a:lnSpc>
              </a:pPr>
              <a:r>
                <a:rPr lang="en-US" sz="4154" b="true">
                  <a:solidFill>
                    <a:srgbClr val="FBFBFC"/>
                  </a:solidFill>
                  <a:latin typeface="Montserrat Bold"/>
                  <a:ea typeface="Montserrat Bold"/>
                  <a:cs typeface="Montserrat Bold"/>
                  <a:sym typeface="Montserrat Bold"/>
                </a:rPr>
                <a:t>03</a:t>
              </a:r>
            </a:p>
          </p:txBody>
        </p:sp>
      </p:grpSp>
      <p:grpSp>
        <p:nvGrpSpPr>
          <p:cNvPr name="Group 57" id="57"/>
          <p:cNvGrpSpPr/>
          <p:nvPr/>
        </p:nvGrpSpPr>
        <p:grpSpPr>
          <a:xfrm rot="0">
            <a:off x="9144000" y="6097760"/>
            <a:ext cx="1193111" cy="889920"/>
            <a:chOff x="0" y="0"/>
            <a:chExt cx="1590815" cy="1186561"/>
          </a:xfrm>
        </p:grpSpPr>
        <p:grpSp>
          <p:nvGrpSpPr>
            <p:cNvPr name="Group 58" id="58"/>
            <p:cNvGrpSpPr/>
            <p:nvPr/>
          </p:nvGrpSpPr>
          <p:grpSpPr>
            <a:xfrm rot="0">
              <a:off x="0" y="0"/>
              <a:ext cx="1590815" cy="1186561"/>
              <a:chOff x="0" y="0"/>
              <a:chExt cx="360499" cy="268890"/>
            </a:xfrm>
          </p:grpSpPr>
          <p:sp>
            <p:nvSpPr>
              <p:cNvPr name="Freeform 59" id="59"/>
              <p:cNvSpPr/>
              <p:nvPr/>
            </p:nvSpPr>
            <p:spPr>
              <a:xfrm flipH="false" flipV="false" rot="0">
                <a:off x="0" y="0"/>
                <a:ext cx="360499" cy="268890"/>
              </a:xfrm>
              <a:custGeom>
                <a:avLst/>
                <a:gdLst/>
                <a:ahLst/>
                <a:cxnLst/>
                <a:rect r="r" b="b" t="t" l="l"/>
                <a:pathLst>
                  <a:path h="268890" w="360499">
                    <a:moveTo>
                      <a:pt x="0" y="0"/>
                    </a:moveTo>
                    <a:lnTo>
                      <a:pt x="360499" y="0"/>
                    </a:lnTo>
                    <a:lnTo>
                      <a:pt x="360499" y="268890"/>
                    </a:lnTo>
                    <a:lnTo>
                      <a:pt x="0" y="268890"/>
                    </a:lnTo>
                    <a:close/>
                  </a:path>
                </a:pathLst>
              </a:custGeom>
              <a:solidFill>
                <a:srgbClr val="AD623C"/>
              </a:solidFill>
            </p:spPr>
          </p:sp>
          <p:sp>
            <p:nvSpPr>
              <p:cNvPr name="TextBox 60" id="60"/>
              <p:cNvSpPr txBox="true"/>
              <p:nvPr/>
            </p:nvSpPr>
            <p:spPr>
              <a:xfrm>
                <a:off x="0" y="-38100"/>
                <a:ext cx="360499" cy="306990"/>
              </a:xfrm>
              <a:prstGeom prst="rect">
                <a:avLst/>
              </a:prstGeom>
            </p:spPr>
            <p:txBody>
              <a:bodyPr anchor="ctr" rtlCol="false" tIns="50800" lIns="50800" bIns="50800" rIns="50800"/>
              <a:lstStyle/>
              <a:p>
                <a:pPr algn="ctr">
                  <a:lnSpc>
                    <a:spcPts val="2659"/>
                  </a:lnSpc>
                </a:pPr>
              </a:p>
            </p:txBody>
          </p:sp>
        </p:grpSp>
        <p:sp>
          <p:nvSpPr>
            <p:cNvPr name="TextBox 61" id="61"/>
            <p:cNvSpPr txBox="true"/>
            <p:nvPr/>
          </p:nvSpPr>
          <p:spPr>
            <a:xfrm rot="0">
              <a:off x="0" y="98352"/>
              <a:ext cx="1590815" cy="913657"/>
            </a:xfrm>
            <a:prstGeom prst="rect">
              <a:avLst/>
            </a:prstGeom>
          </p:spPr>
          <p:txBody>
            <a:bodyPr anchor="t" rtlCol="false" tIns="0" lIns="0" bIns="0" rIns="0">
              <a:spAutoFit/>
            </a:bodyPr>
            <a:lstStyle/>
            <a:p>
              <a:pPr algn="ctr">
                <a:lnSpc>
                  <a:spcPts val="5816"/>
                </a:lnSpc>
              </a:pPr>
              <a:r>
                <a:rPr lang="en-US" sz="4154" b="true">
                  <a:solidFill>
                    <a:srgbClr val="FBFBFC"/>
                  </a:solidFill>
                  <a:latin typeface="Montserrat Bold"/>
                  <a:ea typeface="Montserrat Bold"/>
                  <a:cs typeface="Montserrat Bold"/>
                  <a:sym typeface="Montserrat Bold"/>
                </a:rPr>
                <a:t>04</a:t>
              </a:r>
            </a:p>
          </p:txBody>
        </p:sp>
      </p:grpSp>
      <p:grpSp>
        <p:nvGrpSpPr>
          <p:cNvPr name="Group 62" id="62"/>
          <p:cNvGrpSpPr/>
          <p:nvPr/>
        </p:nvGrpSpPr>
        <p:grpSpPr>
          <a:xfrm rot="0">
            <a:off x="9144000" y="7133839"/>
            <a:ext cx="1193111" cy="889920"/>
            <a:chOff x="0" y="0"/>
            <a:chExt cx="1590815" cy="1186561"/>
          </a:xfrm>
        </p:grpSpPr>
        <p:grpSp>
          <p:nvGrpSpPr>
            <p:cNvPr name="Group 63" id="63"/>
            <p:cNvGrpSpPr/>
            <p:nvPr/>
          </p:nvGrpSpPr>
          <p:grpSpPr>
            <a:xfrm rot="0">
              <a:off x="0" y="0"/>
              <a:ext cx="1590815" cy="1186561"/>
              <a:chOff x="0" y="0"/>
              <a:chExt cx="360499" cy="268890"/>
            </a:xfrm>
          </p:grpSpPr>
          <p:sp>
            <p:nvSpPr>
              <p:cNvPr name="Freeform 64" id="64"/>
              <p:cNvSpPr/>
              <p:nvPr/>
            </p:nvSpPr>
            <p:spPr>
              <a:xfrm flipH="false" flipV="false" rot="0">
                <a:off x="0" y="0"/>
                <a:ext cx="360499" cy="268890"/>
              </a:xfrm>
              <a:custGeom>
                <a:avLst/>
                <a:gdLst/>
                <a:ahLst/>
                <a:cxnLst/>
                <a:rect r="r" b="b" t="t" l="l"/>
                <a:pathLst>
                  <a:path h="268890" w="360499">
                    <a:moveTo>
                      <a:pt x="0" y="0"/>
                    </a:moveTo>
                    <a:lnTo>
                      <a:pt x="360499" y="0"/>
                    </a:lnTo>
                    <a:lnTo>
                      <a:pt x="360499" y="268890"/>
                    </a:lnTo>
                    <a:lnTo>
                      <a:pt x="0" y="268890"/>
                    </a:lnTo>
                    <a:close/>
                  </a:path>
                </a:pathLst>
              </a:custGeom>
              <a:solidFill>
                <a:srgbClr val="AD623C"/>
              </a:solidFill>
            </p:spPr>
          </p:sp>
          <p:sp>
            <p:nvSpPr>
              <p:cNvPr name="TextBox 65" id="65"/>
              <p:cNvSpPr txBox="true"/>
              <p:nvPr/>
            </p:nvSpPr>
            <p:spPr>
              <a:xfrm>
                <a:off x="0" y="-38100"/>
                <a:ext cx="360499" cy="306990"/>
              </a:xfrm>
              <a:prstGeom prst="rect">
                <a:avLst/>
              </a:prstGeom>
            </p:spPr>
            <p:txBody>
              <a:bodyPr anchor="ctr" rtlCol="false" tIns="50800" lIns="50800" bIns="50800" rIns="50800"/>
              <a:lstStyle/>
              <a:p>
                <a:pPr algn="ctr">
                  <a:lnSpc>
                    <a:spcPts val="2659"/>
                  </a:lnSpc>
                </a:pPr>
              </a:p>
            </p:txBody>
          </p:sp>
        </p:grpSp>
        <p:sp>
          <p:nvSpPr>
            <p:cNvPr name="TextBox 66" id="66"/>
            <p:cNvSpPr txBox="true"/>
            <p:nvPr/>
          </p:nvSpPr>
          <p:spPr>
            <a:xfrm rot="0">
              <a:off x="0" y="98352"/>
              <a:ext cx="1590815" cy="913657"/>
            </a:xfrm>
            <a:prstGeom prst="rect">
              <a:avLst/>
            </a:prstGeom>
          </p:spPr>
          <p:txBody>
            <a:bodyPr anchor="t" rtlCol="false" tIns="0" lIns="0" bIns="0" rIns="0">
              <a:spAutoFit/>
            </a:bodyPr>
            <a:lstStyle/>
            <a:p>
              <a:pPr algn="ctr">
                <a:lnSpc>
                  <a:spcPts val="5816"/>
                </a:lnSpc>
              </a:pPr>
              <a:r>
                <a:rPr lang="en-US" sz="4154" b="true">
                  <a:solidFill>
                    <a:srgbClr val="FBFBFC"/>
                  </a:solidFill>
                  <a:latin typeface="Montserrat Bold"/>
                  <a:ea typeface="Montserrat Bold"/>
                  <a:cs typeface="Montserrat Bold"/>
                  <a:sym typeface="Montserrat Bold"/>
                </a:rPr>
                <a:t>05</a:t>
              </a:r>
            </a:p>
          </p:txBody>
        </p:sp>
      </p:grpSp>
      <p:grpSp>
        <p:nvGrpSpPr>
          <p:cNvPr name="Group 67" id="67"/>
          <p:cNvGrpSpPr/>
          <p:nvPr/>
        </p:nvGrpSpPr>
        <p:grpSpPr>
          <a:xfrm rot="0">
            <a:off x="9144000" y="8166634"/>
            <a:ext cx="1193111" cy="889920"/>
            <a:chOff x="0" y="0"/>
            <a:chExt cx="1590815" cy="1186561"/>
          </a:xfrm>
        </p:grpSpPr>
        <p:grpSp>
          <p:nvGrpSpPr>
            <p:cNvPr name="Group 68" id="68"/>
            <p:cNvGrpSpPr/>
            <p:nvPr/>
          </p:nvGrpSpPr>
          <p:grpSpPr>
            <a:xfrm rot="0">
              <a:off x="0" y="0"/>
              <a:ext cx="1590815" cy="1186561"/>
              <a:chOff x="0" y="0"/>
              <a:chExt cx="360499" cy="268890"/>
            </a:xfrm>
          </p:grpSpPr>
          <p:sp>
            <p:nvSpPr>
              <p:cNvPr name="Freeform 69" id="69"/>
              <p:cNvSpPr/>
              <p:nvPr/>
            </p:nvSpPr>
            <p:spPr>
              <a:xfrm flipH="false" flipV="false" rot="0">
                <a:off x="0" y="0"/>
                <a:ext cx="360499" cy="268890"/>
              </a:xfrm>
              <a:custGeom>
                <a:avLst/>
                <a:gdLst/>
                <a:ahLst/>
                <a:cxnLst/>
                <a:rect r="r" b="b" t="t" l="l"/>
                <a:pathLst>
                  <a:path h="268890" w="360499">
                    <a:moveTo>
                      <a:pt x="0" y="0"/>
                    </a:moveTo>
                    <a:lnTo>
                      <a:pt x="360499" y="0"/>
                    </a:lnTo>
                    <a:lnTo>
                      <a:pt x="360499" y="268890"/>
                    </a:lnTo>
                    <a:lnTo>
                      <a:pt x="0" y="268890"/>
                    </a:lnTo>
                    <a:close/>
                  </a:path>
                </a:pathLst>
              </a:custGeom>
              <a:solidFill>
                <a:srgbClr val="AD623C"/>
              </a:solidFill>
            </p:spPr>
          </p:sp>
          <p:sp>
            <p:nvSpPr>
              <p:cNvPr name="TextBox 70" id="70"/>
              <p:cNvSpPr txBox="true"/>
              <p:nvPr/>
            </p:nvSpPr>
            <p:spPr>
              <a:xfrm>
                <a:off x="0" y="-38100"/>
                <a:ext cx="360499" cy="306990"/>
              </a:xfrm>
              <a:prstGeom prst="rect">
                <a:avLst/>
              </a:prstGeom>
            </p:spPr>
            <p:txBody>
              <a:bodyPr anchor="ctr" rtlCol="false" tIns="50800" lIns="50800" bIns="50800" rIns="50800"/>
              <a:lstStyle/>
              <a:p>
                <a:pPr algn="ctr">
                  <a:lnSpc>
                    <a:spcPts val="2659"/>
                  </a:lnSpc>
                </a:pPr>
              </a:p>
            </p:txBody>
          </p:sp>
        </p:grpSp>
        <p:sp>
          <p:nvSpPr>
            <p:cNvPr name="TextBox 71" id="71"/>
            <p:cNvSpPr txBox="true"/>
            <p:nvPr/>
          </p:nvSpPr>
          <p:spPr>
            <a:xfrm rot="0">
              <a:off x="0" y="98352"/>
              <a:ext cx="1590815" cy="913657"/>
            </a:xfrm>
            <a:prstGeom prst="rect">
              <a:avLst/>
            </a:prstGeom>
          </p:spPr>
          <p:txBody>
            <a:bodyPr anchor="t" rtlCol="false" tIns="0" lIns="0" bIns="0" rIns="0">
              <a:spAutoFit/>
            </a:bodyPr>
            <a:lstStyle/>
            <a:p>
              <a:pPr algn="ctr">
                <a:lnSpc>
                  <a:spcPts val="5816"/>
                </a:lnSpc>
              </a:pPr>
              <a:r>
                <a:rPr lang="en-US" sz="4154" b="true">
                  <a:solidFill>
                    <a:srgbClr val="FBFBFC"/>
                  </a:solidFill>
                  <a:latin typeface="Montserrat Bold"/>
                  <a:ea typeface="Montserrat Bold"/>
                  <a:cs typeface="Montserrat Bold"/>
                  <a:sym typeface="Montserrat Bold"/>
                </a:rPr>
                <a:t>06</a:t>
              </a:r>
            </a:p>
          </p:txBody>
        </p:sp>
      </p:grpSp>
      <p:sp>
        <p:nvSpPr>
          <p:cNvPr name="TextBox 72" id="72"/>
          <p:cNvSpPr txBox="true"/>
          <p:nvPr/>
        </p:nvSpPr>
        <p:spPr>
          <a:xfrm rot="0">
            <a:off x="1028700" y="480482"/>
            <a:ext cx="3868111" cy="548218"/>
          </a:xfrm>
          <a:prstGeom prst="rect">
            <a:avLst/>
          </a:prstGeom>
        </p:spPr>
        <p:txBody>
          <a:bodyPr anchor="t" rtlCol="false" tIns="0" lIns="0" bIns="0" rIns="0">
            <a:spAutoFit/>
          </a:bodyPr>
          <a:lstStyle/>
          <a:p>
            <a:pPr algn="l">
              <a:lnSpc>
                <a:spcPts val="4433"/>
              </a:lnSpc>
            </a:pPr>
            <a:r>
              <a:rPr lang="en-US" sz="3166" spc="88" b="true">
                <a:solidFill>
                  <a:srgbClr val="AD623C"/>
                </a:solidFill>
                <a:latin typeface="Montserrat Bold"/>
                <a:ea typeface="Montserrat Bold"/>
                <a:cs typeface="Montserrat Bold"/>
                <a:sym typeface="Montserrat Bold"/>
              </a:rPr>
              <a:t>Sommaire</a:t>
            </a:r>
          </a:p>
        </p:txBody>
      </p:sp>
      <p:sp>
        <p:nvSpPr>
          <p:cNvPr name="TextBox 73" id="73"/>
          <p:cNvSpPr txBox="true"/>
          <p:nvPr/>
        </p:nvSpPr>
        <p:spPr>
          <a:xfrm rot="0">
            <a:off x="2840110" y="6162857"/>
            <a:ext cx="4516365" cy="680244"/>
          </a:xfrm>
          <a:prstGeom prst="rect">
            <a:avLst/>
          </a:prstGeom>
        </p:spPr>
        <p:txBody>
          <a:bodyPr anchor="t" rtlCol="false" tIns="0" lIns="0" bIns="0" rIns="0">
            <a:spAutoFit/>
          </a:bodyPr>
          <a:lstStyle/>
          <a:p>
            <a:pPr algn="l">
              <a:lnSpc>
                <a:spcPts val="5556"/>
              </a:lnSpc>
            </a:pPr>
            <a:r>
              <a:rPr lang="en-US" sz="3968" b="true">
                <a:solidFill>
                  <a:srgbClr val="AD623C"/>
                </a:solidFill>
                <a:latin typeface="Montserrat Medium"/>
                <a:ea typeface="Montserrat Medium"/>
                <a:cs typeface="Montserrat Medium"/>
                <a:sym typeface="Montserrat Medium"/>
              </a:rPr>
              <a:t>Introduction</a:t>
            </a:r>
          </a:p>
        </p:txBody>
      </p:sp>
      <p:sp>
        <p:nvSpPr>
          <p:cNvPr name="TextBox 74" id="74"/>
          <p:cNvSpPr txBox="true"/>
          <p:nvPr/>
        </p:nvSpPr>
        <p:spPr>
          <a:xfrm rot="0">
            <a:off x="2840110" y="7220367"/>
            <a:ext cx="6154182" cy="680244"/>
          </a:xfrm>
          <a:prstGeom prst="rect">
            <a:avLst/>
          </a:prstGeom>
        </p:spPr>
        <p:txBody>
          <a:bodyPr anchor="t" rtlCol="false" tIns="0" lIns="0" bIns="0" rIns="0">
            <a:spAutoFit/>
          </a:bodyPr>
          <a:lstStyle/>
          <a:p>
            <a:pPr algn="l">
              <a:lnSpc>
                <a:spcPts val="5556"/>
              </a:lnSpc>
            </a:pPr>
            <a:r>
              <a:rPr lang="en-US" sz="3968" b="true">
                <a:solidFill>
                  <a:srgbClr val="AD623C"/>
                </a:solidFill>
                <a:latin typeface="Montserrat Medium"/>
                <a:ea typeface="Montserrat Medium"/>
                <a:cs typeface="Montserrat Medium"/>
                <a:sym typeface="Montserrat Medium"/>
              </a:rPr>
              <a:t>Computer vision ? </a:t>
            </a:r>
          </a:p>
        </p:txBody>
      </p:sp>
      <p:sp>
        <p:nvSpPr>
          <p:cNvPr name="TextBox 75" id="75"/>
          <p:cNvSpPr txBox="true"/>
          <p:nvPr/>
        </p:nvSpPr>
        <p:spPr>
          <a:xfrm rot="0">
            <a:off x="2840110" y="8233372"/>
            <a:ext cx="4988878" cy="680244"/>
          </a:xfrm>
          <a:prstGeom prst="rect">
            <a:avLst/>
          </a:prstGeom>
        </p:spPr>
        <p:txBody>
          <a:bodyPr anchor="t" rtlCol="false" tIns="0" lIns="0" bIns="0" rIns="0">
            <a:spAutoFit/>
          </a:bodyPr>
          <a:lstStyle/>
          <a:p>
            <a:pPr algn="l">
              <a:lnSpc>
                <a:spcPts val="5556"/>
              </a:lnSpc>
            </a:pPr>
            <a:r>
              <a:rPr lang="en-US" sz="3968" b="true">
                <a:solidFill>
                  <a:srgbClr val="AD623C"/>
                </a:solidFill>
                <a:latin typeface="Montserrat Medium"/>
                <a:ea typeface="Montserrat Medium"/>
                <a:cs typeface="Montserrat Medium"/>
                <a:sym typeface="Montserrat Medium"/>
              </a:rPr>
              <a:t>Avantages Limites</a:t>
            </a:r>
          </a:p>
        </p:txBody>
      </p:sp>
      <p:sp>
        <p:nvSpPr>
          <p:cNvPr name="TextBox 76" id="76"/>
          <p:cNvSpPr txBox="true"/>
          <p:nvPr/>
        </p:nvSpPr>
        <p:spPr>
          <a:xfrm rot="0">
            <a:off x="10918147" y="6162857"/>
            <a:ext cx="4516365" cy="680244"/>
          </a:xfrm>
          <a:prstGeom prst="rect">
            <a:avLst/>
          </a:prstGeom>
        </p:spPr>
        <p:txBody>
          <a:bodyPr anchor="t" rtlCol="false" tIns="0" lIns="0" bIns="0" rIns="0">
            <a:spAutoFit/>
          </a:bodyPr>
          <a:lstStyle/>
          <a:p>
            <a:pPr algn="l">
              <a:lnSpc>
                <a:spcPts val="5556"/>
              </a:lnSpc>
            </a:pPr>
            <a:r>
              <a:rPr lang="en-US" sz="3968" b="true">
                <a:solidFill>
                  <a:srgbClr val="AD623C"/>
                </a:solidFill>
                <a:latin typeface="Montserrat Medium"/>
                <a:ea typeface="Montserrat Medium"/>
                <a:cs typeface="Montserrat Medium"/>
                <a:sym typeface="Montserrat Medium"/>
              </a:rPr>
              <a:t>Fonctionnement  </a:t>
            </a:r>
          </a:p>
        </p:txBody>
      </p:sp>
      <p:sp>
        <p:nvSpPr>
          <p:cNvPr name="TextBox 77" id="77"/>
          <p:cNvSpPr txBox="true"/>
          <p:nvPr/>
        </p:nvSpPr>
        <p:spPr>
          <a:xfrm rot="0">
            <a:off x="10918147" y="7220367"/>
            <a:ext cx="5548572" cy="680244"/>
          </a:xfrm>
          <a:prstGeom prst="rect">
            <a:avLst/>
          </a:prstGeom>
        </p:spPr>
        <p:txBody>
          <a:bodyPr anchor="t" rtlCol="false" tIns="0" lIns="0" bIns="0" rIns="0">
            <a:spAutoFit/>
          </a:bodyPr>
          <a:lstStyle/>
          <a:p>
            <a:pPr algn="l">
              <a:lnSpc>
                <a:spcPts val="5556"/>
              </a:lnSpc>
            </a:pPr>
            <a:r>
              <a:rPr lang="en-US" sz="3968" b="true">
                <a:solidFill>
                  <a:srgbClr val="AD623C"/>
                </a:solidFill>
                <a:latin typeface="Montserrat Medium"/>
                <a:ea typeface="Montserrat Medium"/>
                <a:cs typeface="Montserrat Medium"/>
                <a:sym typeface="Montserrat Medium"/>
              </a:rPr>
              <a:t>Exemple pratique </a:t>
            </a:r>
          </a:p>
        </p:txBody>
      </p:sp>
      <p:sp>
        <p:nvSpPr>
          <p:cNvPr name="TextBox 78" id="78"/>
          <p:cNvSpPr txBox="true"/>
          <p:nvPr/>
        </p:nvSpPr>
        <p:spPr>
          <a:xfrm rot="0">
            <a:off x="10918147" y="8233372"/>
            <a:ext cx="4516365" cy="680244"/>
          </a:xfrm>
          <a:prstGeom prst="rect">
            <a:avLst/>
          </a:prstGeom>
        </p:spPr>
        <p:txBody>
          <a:bodyPr anchor="t" rtlCol="false" tIns="0" lIns="0" bIns="0" rIns="0">
            <a:spAutoFit/>
          </a:bodyPr>
          <a:lstStyle/>
          <a:p>
            <a:pPr algn="l">
              <a:lnSpc>
                <a:spcPts val="5556"/>
              </a:lnSpc>
            </a:pPr>
            <a:r>
              <a:rPr lang="en-US" sz="3968" b="true">
                <a:solidFill>
                  <a:srgbClr val="AD623C"/>
                </a:solidFill>
                <a:latin typeface="Montserrat Medium"/>
                <a:ea typeface="Montserrat Medium"/>
                <a:cs typeface="Montserrat Medium"/>
                <a:sym typeface="Montserrat Medium"/>
              </a:rPr>
              <a:t>Conclusion</a:t>
            </a:r>
          </a:p>
        </p:txBody>
      </p:sp>
      <p:sp>
        <p:nvSpPr>
          <p:cNvPr name="Freeform 79" id="79"/>
          <p:cNvSpPr/>
          <p:nvPr/>
        </p:nvSpPr>
        <p:spPr>
          <a:xfrm flipH="false" flipV="false" rot="0">
            <a:off x="16884411" y="28575"/>
            <a:ext cx="1422639" cy="1180816"/>
          </a:xfrm>
          <a:custGeom>
            <a:avLst/>
            <a:gdLst/>
            <a:ahLst/>
            <a:cxnLst/>
            <a:rect r="r" b="b" t="t" l="l"/>
            <a:pathLst>
              <a:path h="1180816" w="1422639">
                <a:moveTo>
                  <a:pt x="0" y="0"/>
                </a:moveTo>
                <a:lnTo>
                  <a:pt x="1422639" y="0"/>
                </a:lnTo>
                <a:lnTo>
                  <a:pt x="1422639" y="1180816"/>
                </a:lnTo>
                <a:lnTo>
                  <a:pt x="0" y="1180816"/>
                </a:lnTo>
                <a:lnTo>
                  <a:pt x="0" y="0"/>
                </a:lnTo>
                <a:close/>
              </a:path>
            </a:pathLst>
          </a:custGeom>
          <a:blipFill>
            <a:blip r:embed="rId3"/>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199761" y="-928307"/>
            <a:ext cx="12143613" cy="1214361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solidFill>
                <a:srgbClr val="AD623C"/>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854963" y="-273105"/>
            <a:ext cx="10833209" cy="1083320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FBFC"/>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09165" y="1241377"/>
            <a:ext cx="5227523" cy="522752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25046" r="0" b="-25046"/>
              </a:stretch>
            </a:blipFill>
          </p:spPr>
        </p:sp>
      </p:grpSp>
      <p:grpSp>
        <p:nvGrpSpPr>
          <p:cNvPr name="Group 10" id="10"/>
          <p:cNvGrpSpPr/>
          <p:nvPr/>
        </p:nvGrpSpPr>
        <p:grpSpPr>
          <a:xfrm rot="0">
            <a:off x="14369642" y="5059477"/>
            <a:ext cx="5227523" cy="522752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5046" t="0" r="-25046" b="0"/>
              </a:stretch>
            </a:blipFill>
          </p:spPr>
        </p:sp>
      </p:grpSp>
      <p:grpSp>
        <p:nvGrpSpPr>
          <p:cNvPr name="Group 12" id="12"/>
          <p:cNvGrpSpPr/>
          <p:nvPr/>
        </p:nvGrpSpPr>
        <p:grpSpPr>
          <a:xfrm rot="0">
            <a:off x="2741726" y="8342229"/>
            <a:ext cx="916071" cy="91607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4102979" y="443506"/>
            <a:ext cx="585194" cy="58519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4199495" y="1930400"/>
            <a:ext cx="10032740" cy="6546850"/>
          </a:xfrm>
          <a:prstGeom prst="rect">
            <a:avLst/>
          </a:prstGeom>
        </p:spPr>
        <p:txBody>
          <a:bodyPr anchor="t" rtlCol="false" tIns="0" lIns="0" bIns="0" rIns="0">
            <a:spAutoFit/>
          </a:bodyPr>
          <a:lstStyle/>
          <a:p>
            <a:pPr algn="just">
              <a:lnSpc>
                <a:spcPts val="3499"/>
              </a:lnSpc>
            </a:pPr>
            <a:r>
              <a:rPr lang="en-US" sz="2499" b="true">
                <a:solidFill>
                  <a:srgbClr val="000000"/>
                </a:solidFill>
                <a:latin typeface="Montserrat Bold"/>
                <a:ea typeface="Montserrat Bold"/>
                <a:cs typeface="Montserrat Bold"/>
                <a:sym typeface="Montserrat Bold"/>
              </a:rPr>
              <a:t>L’intelligence artificielle (</a:t>
            </a:r>
            <a:r>
              <a:rPr lang="en-US" sz="2499" b="true">
                <a:solidFill>
                  <a:srgbClr val="AD623C"/>
                </a:solidFill>
                <a:latin typeface="Montserrat Bold"/>
                <a:ea typeface="Montserrat Bold"/>
                <a:cs typeface="Montserrat Bold"/>
                <a:sym typeface="Montserrat Bold"/>
              </a:rPr>
              <a:t>IA</a:t>
            </a:r>
            <a:r>
              <a:rPr lang="en-US" sz="2499" b="true">
                <a:solidFill>
                  <a:srgbClr val="000000"/>
                </a:solidFill>
                <a:latin typeface="Montserrat Bold"/>
                <a:ea typeface="Montserrat Bold"/>
                <a:cs typeface="Montserrat Bold"/>
                <a:sym typeface="Montserrat Bold"/>
              </a:rPr>
              <a:t>) est aujourd’hui une technologie omniprésente, transformant des domaines aussi variés que le multimédia , l’éducation ,la santé, les transports ou encore l'industrie . Elle repose sur l’idée d’imiter l’intelligence humaine, permettant à des machines d’apprendre, de comprendre et d’agir de manière autonome.</a:t>
            </a:r>
          </a:p>
          <a:p>
            <a:pPr algn="just">
              <a:lnSpc>
                <a:spcPts val="3499"/>
              </a:lnSpc>
            </a:pPr>
          </a:p>
          <a:p>
            <a:pPr algn="just">
              <a:lnSpc>
                <a:spcPts val="3499"/>
              </a:lnSpc>
            </a:pPr>
            <a:r>
              <a:rPr lang="en-US" sz="2499" b="true">
                <a:solidFill>
                  <a:srgbClr val="000000"/>
                </a:solidFill>
                <a:latin typeface="Montserrat Bold"/>
                <a:ea typeface="Montserrat Bold"/>
                <a:cs typeface="Montserrat Bold"/>
                <a:sym typeface="Montserrat Bold"/>
              </a:rPr>
              <a:t>Parmi</a:t>
            </a:r>
            <a:r>
              <a:rPr lang="en-US" sz="2499" b="true">
                <a:solidFill>
                  <a:srgbClr val="000000"/>
                </a:solidFill>
                <a:latin typeface="Montserrat Bold"/>
                <a:ea typeface="Montserrat Bold"/>
                <a:cs typeface="Montserrat Bold"/>
                <a:sym typeface="Montserrat Bold"/>
              </a:rPr>
              <a:t> les multiples branches de l’IA, la computer vision (vision par ordinateur) se distingue par son objectif ambitieux : donner aux machines la capacité de voir et d’interpréter le monde visuel, tout comme un être humain. Dans ce mini cours , nous allons explorer cette technologie fascinante , en commençant par répondre à une question essentielle : </a:t>
            </a:r>
            <a:r>
              <a:rPr lang="en-US" sz="2499" b="true">
                <a:solidFill>
                  <a:srgbClr val="AD623C"/>
                </a:solidFill>
                <a:latin typeface="Montserrat Bold"/>
                <a:ea typeface="Montserrat Bold"/>
                <a:cs typeface="Montserrat Bold"/>
                <a:sym typeface="Montserrat Bold"/>
              </a:rPr>
              <a:t>Qu’est-ce que la Computer Vision ?</a:t>
            </a:r>
          </a:p>
        </p:txBody>
      </p:sp>
      <p:sp>
        <p:nvSpPr>
          <p:cNvPr name="TextBox 19" id="19"/>
          <p:cNvSpPr txBox="true"/>
          <p:nvPr/>
        </p:nvSpPr>
        <p:spPr>
          <a:xfrm rot="0">
            <a:off x="5518558" y="648647"/>
            <a:ext cx="7162030" cy="779155"/>
          </a:xfrm>
          <a:prstGeom prst="rect">
            <a:avLst/>
          </a:prstGeom>
        </p:spPr>
        <p:txBody>
          <a:bodyPr anchor="t" rtlCol="false" tIns="0" lIns="0" bIns="0" rIns="0">
            <a:spAutoFit/>
          </a:bodyPr>
          <a:lstStyle/>
          <a:p>
            <a:pPr algn="ctr">
              <a:lnSpc>
                <a:spcPts val="5940"/>
              </a:lnSpc>
            </a:pPr>
            <a:r>
              <a:rPr lang="en-US" sz="5500" b="true">
                <a:solidFill>
                  <a:srgbClr val="AD623C"/>
                </a:solidFill>
                <a:latin typeface="Montserrat Bold"/>
                <a:ea typeface="Montserrat Bold"/>
                <a:cs typeface="Montserrat Bold"/>
                <a:sym typeface="Montserrat Bold"/>
              </a:rPr>
              <a:t>INTRODUCTION </a:t>
            </a:r>
          </a:p>
        </p:txBody>
      </p:sp>
      <p:sp>
        <p:nvSpPr>
          <p:cNvPr name="Freeform 20" id="20"/>
          <p:cNvSpPr/>
          <p:nvPr/>
        </p:nvSpPr>
        <p:spPr>
          <a:xfrm flipH="false" flipV="false" rot="0">
            <a:off x="17011979" y="28575"/>
            <a:ext cx="1422639" cy="1180816"/>
          </a:xfrm>
          <a:custGeom>
            <a:avLst/>
            <a:gdLst/>
            <a:ahLst/>
            <a:cxnLst/>
            <a:rect r="r" b="b" t="t" l="l"/>
            <a:pathLst>
              <a:path h="1180816" w="1422639">
                <a:moveTo>
                  <a:pt x="0" y="0"/>
                </a:moveTo>
                <a:lnTo>
                  <a:pt x="1422639" y="0"/>
                </a:lnTo>
                <a:lnTo>
                  <a:pt x="1422639" y="1180816"/>
                </a:lnTo>
                <a:lnTo>
                  <a:pt x="0" y="1180816"/>
                </a:lnTo>
                <a:lnTo>
                  <a:pt x="0" y="0"/>
                </a:lnTo>
                <a:close/>
              </a:path>
            </a:pathLst>
          </a:custGeom>
          <a:blipFill>
            <a:blip r:embed="rId4"/>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BFBFC"/>
        </a:solidFill>
      </p:bgPr>
    </p:bg>
    <p:spTree>
      <p:nvGrpSpPr>
        <p:cNvPr id="1" name=""/>
        <p:cNvGrpSpPr/>
        <p:nvPr/>
      </p:nvGrpSpPr>
      <p:grpSpPr>
        <a:xfrm>
          <a:off x="0" y="0"/>
          <a:ext cx="0" cy="0"/>
          <a:chOff x="0" y="0"/>
          <a:chExt cx="0" cy="0"/>
        </a:xfrm>
      </p:grpSpPr>
      <p:grpSp>
        <p:nvGrpSpPr>
          <p:cNvPr name="Group 2" id="2"/>
          <p:cNvGrpSpPr/>
          <p:nvPr/>
        </p:nvGrpSpPr>
        <p:grpSpPr>
          <a:xfrm rot="0">
            <a:off x="15648129" y="557525"/>
            <a:ext cx="1141032" cy="471175"/>
            <a:chOff x="0" y="0"/>
            <a:chExt cx="1521375" cy="628233"/>
          </a:xfrm>
        </p:grpSpPr>
        <p:grpSp>
          <p:nvGrpSpPr>
            <p:cNvPr name="Group 3" id="3"/>
            <p:cNvGrpSpPr/>
            <p:nvPr/>
          </p:nvGrpSpPr>
          <p:grpSpPr>
            <a:xfrm rot="0">
              <a:off x="0" y="0"/>
              <a:ext cx="628233" cy="62823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4902"/>
                </a:srgbClr>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97714" y="0"/>
              <a:ext cx="628233" cy="62823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49804"/>
                </a:srgbClr>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595428" y="0"/>
              <a:ext cx="628233" cy="62823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4902"/>
                </a:srgbClr>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893143" y="0"/>
              <a:ext cx="628233" cy="62823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sp>
        <p:nvSpPr>
          <p:cNvPr name="Freeform 15" id="15"/>
          <p:cNvSpPr/>
          <p:nvPr/>
        </p:nvSpPr>
        <p:spPr>
          <a:xfrm flipH="false" flipV="false" rot="0">
            <a:off x="16884411" y="28575"/>
            <a:ext cx="1422639" cy="1180816"/>
          </a:xfrm>
          <a:custGeom>
            <a:avLst/>
            <a:gdLst/>
            <a:ahLst/>
            <a:cxnLst/>
            <a:rect r="r" b="b" t="t" l="l"/>
            <a:pathLst>
              <a:path h="1180816" w="1422639">
                <a:moveTo>
                  <a:pt x="0" y="0"/>
                </a:moveTo>
                <a:lnTo>
                  <a:pt x="1422639" y="0"/>
                </a:lnTo>
                <a:lnTo>
                  <a:pt x="1422639" y="1180816"/>
                </a:lnTo>
                <a:lnTo>
                  <a:pt x="0" y="1180816"/>
                </a:lnTo>
                <a:lnTo>
                  <a:pt x="0" y="0"/>
                </a:lnTo>
                <a:close/>
              </a:path>
            </a:pathLst>
          </a:custGeom>
          <a:blipFill>
            <a:blip r:embed="rId2"/>
            <a:stretch>
              <a:fillRect l="0" t="0" r="0" b="0"/>
            </a:stretch>
          </a:blipFill>
        </p:spPr>
      </p:sp>
      <p:sp>
        <p:nvSpPr>
          <p:cNvPr name="Freeform 16" id="16"/>
          <p:cNvSpPr/>
          <p:nvPr/>
        </p:nvSpPr>
        <p:spPr>
          <a:xfrm flipH="false" flipV="false" rot="0">
            <a:off x="12700047" y="2582844"/>
            <a:ext cx="5159411" cy="5159411"/>
          </a:xfrm>
          <a:custGeom>
            <a:avLst/>
            <a:gdLst/>
            <a:ahLst/>
            <a:cxnLst/>
            <a:rect r="r" b="b" t="t" l="l"/>
            <a:pathLst>
              <a:path h="5159411" w="5159411">
                <a:moveTo>
                  <a:pt x="0" y="0"/>
                </a:moveTo>
                <a:lnTo>
                  <a:pt x="5159411" y="0"/>
                </a:lnTo>
                <a:lnTo>
                  <a:pt x="5159411" y="5159412"/>
                </a:lnTo>
                <a:lnTo>
                  <a:pt x="0" y="5159412"/>
                </a:lnTo>
                <a:lnTo>
                  <a:pt x="0" y="0"/>
                </a:lnTo>
                <a:close/>
              </a:path>
            </a:pathLst>
          </a:custGeom>
          <a:blipFill>
            <a:blip r:embed="rId3"/>
            <a:stretch>
              <a:fillRect l="0" t="0" r="0" b="0"/>
            </a:stretch>
          </a:blipFill>
        </p:spPr>
      </p:sp>
      <p:sp>
        <p:nvSpPr>
          <p:cNvPr name="TextBox 17" id="17"/>
          <p:cNvSpPr txBox="true"/>
          <p:nvPr/>
        </p:nvSpPr>
        <p:spPr>
          <a:xfrm rot="0">
            <a:off x="1028700" y="480482"/>
            <a:ext cx="4154799" cy="548218"/>
          </a:xfrm>
          <a:prstGeom prst="rect">
            <a:avLst/>
          </a:prstGeom>
        </p:spPr>
        <p:txBody>
          <a:bodyPr anchor="t" rtlCol="false" tIns="0" lIns="0" bIns="0" rIns="0">
            <a:spAutoFit/>
          </a:bodyPr>
          <a:lstStyle/>
          <a:p>
            <a:pPr algn="l">
              <a:lnSpc>
                <a:spcPts val="4433"/>
              </a:lnSpc>
            </a:pPr>
            <a:r>
              <a:rPr lang="en-US" sz="3166" spc="88" b="true">
                <a:solidFill>
                  <a:srgbClr val="AD623C"/>
                </a:solidFill>
                <a:latin typeface="Montserrat Bold"/>
                <a:ea typeface="Montserrat Bold"/>
                <a:cs typeface="Montserrat Bold"/>
                <a:sym typeface="Montserrat Bold"/>
              </a:rPr>
              <a:t>Computer Vision ?</a:t>
            </a:r>
          </a:p>
        </p:txBody>
      </p:sp>
      <p:sp>
        <p:nvSpPr>
          <p:cNvPr name="TextBox 18" id="18"/>
          <p:cNvSpPr txBox="true"/>
          <p:nvPr/>
        </p:nvSpPr>
        <p:spPr>
          <a:xfrm rot="0">
            <a:off x="3795851" y="2158367"/>
            <a:ext cx="5510074" cy="595782"/>
          </a:xfrm>
          <a:prstGeom prst="rect">
            <a:avLst/>
          </a:prstGeom>
        </p:spPr>
        <p:txBody>
          <a:bodyPr anchor="t" rtlCol="false" tIns="0" lIns="0" bIns="0" rIns="0">
            <a:spAutoFit/>
          </a:bodyPr>
          <a:lstStyle/>
          <a:p>
            <a:pPr algn="ctr">
              <a:lnSpc>
                <a:spcPts val="4570"/>
              </a:lnSpc>
            </a:pPr>
            <a:r>
              <a:rPr lang="en-US" sz="4231" b="true">
                <a:solidFill>
                  <a:srgbClr val="AD623C"/>
                </a:solidFill>
                <a:latin typeface="Montserrat Bold"/>
                <a:ea typeface="Montserrat Bold"/>
                <a:cs typeface="Montserrat Bold"/>
                <a:sym typeface="Montserrat Bold"/>
              </a:rPr>
              <a:t>Definition</a:t>
            </a:r>
          </a:p>
        </p:txBody>
      </p:sp>
      <p:sp>
        <p:nvSpPr>
          <p:cNvPr name="TextBox 19" id="19"/>
          <p:cNvSpPr txBox="true"/>
          <p:nvPr/>
        </p:nvSpPr>
        <p:spPr>
          <a:xfrm rot="0">
            <a:off x="1181068" y="3478050"/>
            <a:ext cx="11176078" cy="4321679"/>
          </a:xfrm>
          <a:prstGeom prst="rect">
            <a:avLst/>
          </a:prstGeom>
        </p:spPr>
        <p:txBody>
          <a:bodyPr anchor="t" rtlCol="false" tIns="0" lIns="0" bIns="0" rIns="0">
            <a:spAutoFit/>
          </a:bodyPr>
          <a:lstStyle/>
          <a:p>
            <a:pPr algn="just">
              <a:lnSpc>
                <a:spcPts val="4347"/>
              </a:lnSpc>
            </a:pPr>
            <a:r>
              <a:rPr lang="en-US" sz="3105" b="true">
                <a:solidFill>
                  <a:srgbClr val="000000"/>
                </a:solidFill>
                <a:latin typeface="Montserrat Bold"/>
                <a:ea typeface="Montserrat Bold"/>
                <a:cs typeface="Montserrat Bold"/>
                <a:sym typeface="Montserrat Bold"/>
              </a:rPr>
              <a:t>C’est un domaine scientifique qui donne aux ordinateurs la capacité de comprendre des informations visuelles (images et vidéos).</a:t>
            </a:r>
          </a:p>
          <a:p>
            <a:pPr algn="just">
              <a:lnSpc>
                <a:spcPts val="4347"/>
              </a:lnSpc>
            </a:pPr>
            <a:r>
              <a:rPr lang="en-US" sz="3105" b="true">
                <a:solidFill>
                  <a:srgbClr val="AD623C"/>
                </a:solidFill>
                <a:latin typeface="Montserrat Bold"/>
                <a:ea typeface="Montserrat Bold"/>
                <a:cs typeface="Montserrat Bold"/>
                <a:sym typeface="Montserrat Bold"/>
              </a:rPr>
              <a:t>Analogie avec le NLP</a:t>
            </a:r>
            <a:r>
              <a:rPr lang="en-US" sz="3105" b="true">
                <a:solidFill>
                  <a:srgbClr val="000000"/>
                </a:solidFill>
                <a:latin typeface="Montserrat Bold"/>
                <a:ea typeface="Montserrat Bold"/>
                <a:cs typeface="Montserrat Bold"/>
                <a:sym typeface="Montserrat Bold"/>
              </a:rPr>
              <a:t> :</a:t>
            </a:r>
          </a:p>
          <a:p>
            <a:pPr algn="just">
              <a:lnSpc>
                <a:spcPts val="4347"/>
              </a:lnSpc>
            </a:pPr>
            <a:r>
              <a:rPr lang="en-US" sz="3105" b="true">
                <a:solidFill>
                  <a:srgbClr val="000000"/>
                </a:solidFill>
                <a:latin typeface="Montserrat Bold"/>
                <a:ea typeface="Montserrat Bold"/>
                <a:cs typeface="Montserrat Bold"/>
                <a:sym typeface="Montserrat Bold"/>
              </a:rPr>
              <a:t>Comme le traitement du langage naturel (NLP) permet de comprendre les textes, la computer vision permet d'interpréter les images grâce à des algorithmes.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BFBFC"/>
        </a:solidFill>
      </p:bgPr>
    </p:bg>
    <p:spTree>
      <p:nvGrpSpPr>
        <p:cNvPr id="1" name=""/>
        <p:cNvGrpSpPr/>
        <p:nvPr/>
      </p:nvGrpSpPr>
      <p:grpSpPr>
        <a:xfrm>
          <a:off x="0" y="0"/>
          <a:ext cx="0" cy="0"/>
          <a:chOff x="0" y="0"/>
          <a:chExt cx="0" cy="0"/>
        </a:xfrm>
      </p:grpSpPr>
      <p:grpSp>
        <p:nvGrpSpPr>
          <p:cNvPr name="Group 2" id="2"/>
          <p:cNvGrpSpPr/>
          <p:nvPr/>
        </p:nvGrpSpPr>
        <p:grpSpPr>
          <a:xfrm rot="0">
            <a:off x="15552879" y="557525"/>
            <a:ext cx="1141032" cy="471175"/>
            <a:chOff x="0" y="0"/>
            <a:chExt cx="1521375" cy="628233"/>
          </a:xfrm>
        </p:grpSpPr>
        <p:grpSp>
          <p:nvGrpSpPr>
            <p:cNvPr name="Group 3" id="3"/>
            <p:cNvGrpSpPr/>
            <p:nvPr/>
          </p:nvGrpSpPr>
          <p:grpSpPr>
            <a:xfrm rot="0">
              <a:off x="0" y="0"/>
              <a:ext cx="628233" cy="62823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4902"/>
                </a:srgbClr>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97714" y="0"/>
              <a:ext cx="628233" cy="62823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49804"/>
                </a:srgbClr>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595428" y="0"/>
              <a:ext cx="628233" cy="62823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4902"/>
                </a:srgbClr>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893143" y="0"/>
              <a:ext cx="628233" cy="62823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sp>
        <p:nvSpPr>
          <p:cNvPr name="TextBox 15" id="15"/>
          <p:cNvSpPr txBox="true"/>
          <p:nvPr/>
        </p:nvSpPr>
        <p:spPr>
          <a:xfrm rot="0">
            <a:off x="3391743" y="3067588"/>
            <a:ext cx="3688744" cy="595782"/>
          </a:xfrm>
          <a:prstGeom prst="rect">
            <a:avLst/>
          </a:prstGeom>
        </p:spPr>
        <p:txBody>
          <a:bodyPr anchor="t" rtlCol="false" tIns="0" lIns="0" bIns="0" rIns="0">
            <a:spAutoFit/>
          </a:bodyPr>
          <a:lstStyle/>
          <a:p>
            <a:pPr algn="ctr">
              <a:lnSpc>
                <a:spcPts val="4570"/>
              </a:lnSpc>
            </a:pPr>
            <a:r>
              <a:rPr lang="en-US" sz="4231" b="true">
                <a:solidFill>
                  <a:srgbClr val="AD623C"/>
                </a:solidFill>
                <a:latin typeface="Montserrat Bold"/>
                <a:ea typeface="Montserrat Bold"/>
                <a:cs typeface="Montserrat Bold"/>
                <a:sym typeface="Montserrat Bold"/>
              </a:rPr>
              <a:t>Retail :</a:t>
            </a:r>
          </a:p>
        </p:txBody>
      </p:sp>
      <p:sp>
        <p:nvSpPr>
          <p:cNvPr name="TextBox 16" id="16"/>
          <p:cNvSpPr txBox="true"/>
          <p:nvPr/>
        </p:nvSpPr>
        <p:spPr>
          <a:xfrm rot="0">
            <a:off x="5538992" y="1474178"/>
            <a:ext cx="7080823" cy="595782"/>
          </a:xfrm>
          <a:prstGeom prst="rect">
            <a:avLst/>
          </a:prstGeom>
        </p:spPr>
        <p:txBody>
          <a:bodyPr anchor="t" rtlCol="false" tIns="0" lIns="0" bIns="0" rIns="0">
            <a:spAutoFit/>
          </a:bodyPr>
          <a:lstStyle/>
          <a:p>
            <a:pPr algn="ctr">
              <a:lnSpc>
                <a:spcPts val="4570"/>
              </a:lnSpc>
            </a:pPr>
            <a:r>
              <a:rPr lang="en-US" sz="4231" b="true">
                <a:solidFill>
                  <a:srgbClr val="AD623C"/>
                </a:solidFill>
                <a:latin typeface="Montserrat Bold"/>
                <a:ea typeface="Montserrat Bold"/>
                <a:cs typeface="Montserrat Bold"/>
                <a:sym typeface="Montserrat Bold"/>
              </a:rPr>
              <a:t>Domaine d’application</a:t>
            </a:r>
          </a:p>
        </p:txBody>
      </p:sp>
      <p:sp>
        <p:nvSpPr>
          <p:cNvPr name="TextBox 17" id="17"/>
          <p:cNvSpPr txBox="true"/>
          <p:nvPr/>
        </p:nvSpPr>
        <p:spPr>
          <a:xfrm rot="0">
            <a:off x="3391743" y="5045625"/>
            <a:ext cx="3688744" cy="595782"/>
          </a:xfrm>
          <a:prstGeom prst="rect">
            <a:avLst/>
          </a:prstGeom>
        </p:spPr>
        <p:txBody>
          <a:bodyPr anchor="t" rtlCol="false" tIns="0" lIns="0" bIns="0" rIns="0">
            <a:spAutoFit/>
          </a:bodyPr>
          <a:lstStyle/>
          <a:p>
            <a:pPr algn="ctr">
              <a:lnSpc>
                <a:spcPts val="4570"/>
              </a:lnSpc>
            </a:pPr>
            <a:r>
              <a:rPr lang="en-US" sz="4231" b="true">
                <a:solidFill>
                  <a:srgbClr val="AD623C"/>
                </a:solidFill>
                <a:latin typeface="Montserrat Bold"/>
                <a:ea typeface="Montserrat Bold"/>
                <a:cs typeface="Montserrat Bold"/>
                <a:sym typeface="Montserrat Bold"/>
              </a:rPr>
              <a:t>Industrie :</a:t>
            </a:r>
          </a:p>
        </p:txBody>
      </p:sp>
      <p:sp>
        <p:nvSpPr>
          <p:cNvPr name="TextBox 18" id="18"/>
          <p:cNvSpPr txBox="true"/>
          <p:nvPr/>
        </p:nvSpPr>
        <p:spPr>
          <a:xfrm rot="0">
            <a:off x="6662780" y="3132765"/>
            <a:ext cx="11391862" cy="1083056"/>
          </a:xfrm>
          <a:prstGeom prst="rect">
            <a:avLst/>
          </a:prstGeom>
        </p:spPr>
        <p:txBody>
          <a:bodyPr anchor="t" rtlCol="false" tIns="0" lIns="0" bIns="0" rIns="0">
            <a:spAutoFit/>
          </a:bodyPr>
          <a:lstStyle/>
          <a:p>
            <a:pPr algn="ctr">
              <a:lnSpc>
                <a:spcPts val="4354"/>
              </a:lnSpc>
            </a:pPr>
            <a:r>
              <a:rPr lang="en-US" sz="3110" b="true">
                <a:solidFill>
                  <a:srgbClr val="000000"/>
                </a:solidFill>
                <a:latin typeface="Montserrat Bold"/>
                <a:ea typeface="Montserrat Bold"/>
                <a:cs typeface="Montserrat Bold"/>
                <a:sym typeface="Montserrat Bold"/>
              </a:rPr>
              <a:t>Contrôle qualité  (Ex: détection de défauts dans des produits )</a:t>
            </a:r>
          </a:p>
        </p:txBody>
      </p:sp>
      <p:grpSp>
        <p:nvGrpSpPr>
          <p:cNvPr name="Group 19" id="19"/>
          <p:cNvGrpSpPr/>
          <p:nvPr/>
        </p:nvGrpSpPr>
        <p:grpSpPr>
          <a:xfrm rot="0">
            <a:off x="1912989" y="2819096"/>
            <a:ext cx="1193111" cy="889920"/>
            <a:chOff x="0" y="0"/>
            <a:chExt cx="1590815" cy="1186561"/>
          </a:xfrm>
        </p:grpSpPr>
        <p:grpSp>
          <p:nvGrpSpPr>
            <p:cNvPr name="Group 20" id="20"/>
            <p:cNvGrpSpPr/>
            <p:nvPr/>
          </p:nvGrpSpPr>
          <p:grpSpPr>
            <a:xfrm rot="0">
              <a:off x="0" y="0"/>
              <a:ext cx="1590815" cy="1186561"/>
              <a:chOff x="0" y="0"/>
              <a:chExt cx="360499" cy="268890"/>
            </a:xfrm>
          </p:grpSpPr>
          <p:sp>
            <p:nvSpPr>
              <p:cNvPr name="Freeform 21" id="21"/>
              <p:cNvSpPr/>
              <p:nvPr/>
            </p:nvSpPr>
            <p:spPr>
              <a:xfrm flipH="false" flipV="false" rot="0">
                <a:off x="0" y="0"/>
                <a:ext cx="360499" cy="268890"/>
              </a:xfrm>
              <a:custGeom>
                <a:avLst/>
                <a:gdLst/>
                <a:ahLst/>
                <a:cxnLst/>
                <a:rect r="r" b="b" t="t" l="l"/>
                <a:pathLst>
                  <a:path h="268890" w="360499">
                    <a:moveTo>
                      <a:pt x="0" y="0"/>
                    </a:moveTo>
                    <a:lnTo>
                      <a:pt x="360499" y="0"/>
                    </a:lnTo>
                    <a:lnTo>
                      <a:pt x="360499" y="268890"/>
                    </a:lnTo>
                    <a:lnTo>
                      <a:pt x="0" y="268890"/>
                    </a:lnTo>
                    <a:close/>
                  </a:path>
                </a:pathLst>
              </a:custGeom>
              <a:solidFill>
                <a:srgbClr val="AD623C"/>
              </a:solidFill>
            </p:spPr>
          </p:sp>
          <p:sp>
            <p:nvSpPr>
              <p:cNvPr name="TextBox 22" id="22"/>
              <p:cNvSpPr txBox="true"/>
              <p:nvPr/>
            </p:nvSpPr>
            <p:spPr>
              <a:xfrm>
                <a:off x="0" y="-38100"/>
                <a:ext cx="360499" cy="306990"/>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0" y="98352"/>
              <a:ext cx="1590815" cy="913657"/>
            </a:xfrm>
            <a:prstGeom prst="rect">
              <a:avLst/>
            </a:prstGeom>
          </p:spPr>
          <p:txBody>
            <a:bodyPr anchor="t" rtlCol="false" tIns="0" lIns="0" bIns="0" rIns="0">
              <a:spAutoFit/>
            </a:bodyPr>
            <a:lstStyle/>
            <a:p>
              <a:pPr algn="ctr">
                <a:lnSpc>
                  <a:spcPts val="5816"/>
                </a:lnSpc>
              </a:pPr>
              <a:r>
                <a:rPr lang="en-US" sz="4154" b="true">
                  <a:solidFill>
                    <a:srgbClr val="FBFBFC"/>
                  </a:solidFill>
                  <a:latin typeface="Montserrat Bold"/>
                  <a:ea typeface="Montserrat Bold"/>
                  <a:cs typeface="Montserrat Bold"/>
                  <a:sym typeface="Montserrat Bold"/>
                </a:rPr>
                <a:t>01</a:t>
              </a:r>
            </a:p>
          </p:txBody>
        </p:sp>
      </p:grpSp>
      <p:grpSp>
        <p:nvGrpSpPr>
          <p:cNvPr name="Group 24" id="24"/>
          <p:cNvGrpSpPr/>
          <p:nvPr/>
        </p:nvGrpSpPr>
        <p:grpSpPr>
          <a:xfrm rot="0">
            <a:off x="1912989" y="4902329"/>
            <a:ext cx="1193111" cy="889920"/>
            <a:chOff x="0" y="0"/>
            <a:chExt cx="1590815" cy="1186561"/>
          </a:xfrm>
        </p:grpSpPr>
        <p:grpSp>
          <p:nvGrpSpPr>
            <p:cNvPr name="Group 25" id="25"/>
            <p:cNvGrpSpPr/>
            <p:nvPr/>
          </p:nvGrpSpPr>
          <p:grpSpPr>
            <a:xfrm rot="0">
              <a:off x="0" y="0"/>
              <a:ext cx="1590815" cy="1186561"/>
              <a:chOff x="0" y="0"/>
              <a:chExt cx="360499" cy="268890"/>
            </a:xfrm>
          </p:grpSpPr>
          <p:sp>
            <p:nvSpPr>
              <p:cNvPr name="Freeform 26" id="26"/>
              <p:cNvSpPr/>
              <p:nvPr/>
            </p:nvSpPr>
            <p:spPr>
              <a:xfrm flipH="false" flipV="false" rot="0">
                <a:off x="0" y="0"/>
                <a:ext cx="360499" cy="268890"/>
              </a:xfrm>
              <a:custGeom>
                <a:avLst/>
                <a:gdLst/>
                <a:ahLst/>
                <a:cxnLst/>
                <a:rect r="r" b="b" t="t" l="l"/>
                <a:pathLst>
                  <a:path h="268890" w="360499">
                    <a:moveTo>
                      <a:pt x="0" y="0"/>
                    </a:moveTo>
                    <a:lnTo>
                      <a:pt x="360499" y="0"/>
                    </a:lnTo>
                    <a:lnTo>
                      <a:pt x="360499" y="268890"/>
                    </a:lnTo>
                    <a:lnTo>
                      <a:pt x="0" y="268890"/>
                    </a:lnTo>
                    <a:close/>
                  </a:path>
                </a:pathLst>
              </a:custGeom>
              <a:solidFill>
                <a:srgbClr val="AD623C"/>
              </a:solidFill>
            </p:spPr>
          </p:sp>
          <p:sp>
            <p:nvSpPr>
              <p:cNvPr name="TextBox 27" id="27"/>
              <p:cNvSpPr txBox="true"/>
              <p:nvPr/>
            </p:nvSpPr>
            <p:spPr>
              <a:xfrm>
                <a:off x="0" y="-38100"/>
                <a:ext cx="360499" cy="306990"/>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0" y="98352"/>
              <a:ext cx="1590815" cy="913657"/>
            </a:xfrm>
            <a:prstGeom prst="rect">
              <a:avLst/>
            </a:prstGeom>
          </p:spPr>
          <p:txBody>
            <a:bodyPr anchor="t" rtlCol="false" tIns="0" lIns="0" bIns="0" rIns="0">
              <a:spAutoFit/>
            </a:bodyPr>
            <a:lstStyle/>
            <a:p>
              <a:pPr algn="ctr">
                <a:lnSpc>
                  <a:spcPts val="5816"/>
                </a:lnSpc>
              </a:pPr>
              <a:r>
                <a:rPr lang="en-US" sz="4154" b="true">
                  <a:solidFill>
                    <a:srgbClr val="FBFBFC"/>
                  </a:solidFill>
                  <a:latin typeface="Montserrat Bold"/>
                  <a:ea typeface="Montserrat Bold"/>
                  <a:cs typeface="Montserrat Bold"/>
                  <a:sym typeface="Montserrat Bold"/>
                </a:rPr>
                <a:t>02</a:t>
              </a:r>
            </a:p>
          </p:txBody>
        </p:sp>
      </p:grpSp>
      <p:grpSp>
        <p:nvGrpSpPr>
          <p:cNvPr name="Group 29" id="29"/>
          <p:cNvGrpSpPr/>
          <p:nvPr/>
        </p:nvGrpSpPr>
        <p:grpSpPr>
          <a:xfrm rot="0">
            <a:off x="1912989" y="6985562"/>
            <a:ext cx="1193111" cy="889920"/>
            <a:chOff x="0" y="0"/>
            <a:chExt cx="1590815" cy="1186561"/>
          </a:xfrm>
        </p:grpSpPr>
        <p:grpSp>
          <p:nvGrpSpPr>
            <p:cNvPr name="Group 30" id="30"/>
            <p:cNvGrpSpPr/>
            <p:nvPr/>
          </p:nvGrpSpPr>
          <p:grpSpPr>
            <a:xfrm rot="0">
              <a:off x="0" y="0"/>
              <a:ext cx="1590815" cy="1186561"/>
              <a:chOff x="0" y="0"/>
              <a:chExt cx="360499" cy="268890"/>
            </a:xfrm>
          </p:grpSpPr>
          <p:sp>
            <p:nvSpPr>
              <p:cNvPr name="Freeform 31" id="31"/>
              <p:cNvSpPr/>
              <p:nvPr/>
            </p:nvSpPr>
            <p:spPr>
              <a:xfrm flipH="false" flipV="false" rot="0">
                <a:off x="0" y="0"/>
                <a:ext cx="360499" cy="268890"/>
              </a:xfrm>
              <a:custGeom>
                <a:avLst/>
                <a:gdLst/>
                <a:ahLst/>
                <a:cxnLst/>
                <a:rect r="r" b="b" t="t" l="l"/>
                <a:pathLst>
                  <a:path h="268890" w="360499">
                    <a:moveTo>
                      <a:pt x="0" y="0"/>
                    </a:moveTo>
                    <a:lnTo>
                      <a:pt x="360499" y="0"/>
                    </a:lnTo>
                    <a:lnTo>
                      <a:pt x="360499" y="268890"/>
                    </a:lnTo>
                    <a:lnTo>
                      <a:pt x="0" y="268890"/>
                    </a:lnTo>
                    <a:close/>
                  </a:path>
                </a:pathLst>
              </a:custGeom>
              <a:solidFill>
                <a:srgbClr val="AD623C"/>
              </a:solidFill>
            </p:spPr>
          </p:sp>
          <p:sp>
            <p:nvSpPr>
              <p:cNvPr name="TextBox 32" id="32"/>
              <p:cNvSpPr txBox="true"/>
              <p:nvPr/>
            </p:nvSpPr>
            <p:spPr>
              <a:xfrm>
                <a:off x="0" y="-38100"/>
                <a:ext cx="360499" cy="306990"/>
              </a:xfrm>
              <a:prstGeom prst="rect">
                <a:avLst/>
              </a:prstGeom>
            </p:spPr>
            <p:txBody>
              <a:bodyPr anchor="ctr" rtlCol="false" tIns="50800" lIns="50800" bIns="50800" rIns="50800"/>
              <a:lstStyle/>
              <a:p>
                <a:pPr algn="ctr">
                  <a:lnSpc>
                    <a:spcPts val="2659"/>
                  </a:lnSpc>
                </a:pPr>
              </a:p>
            </p:txBody>
          </p:sp>
        </p:grpSp>
        <p:sp>
          <p:nvSpPr>
            <p:cNvPr name="TextBox 33" id="33"/>
            <p:cNvSpPr txBox="true"/>
            <p:nvPr/>
          </p:nvSpPr>
          <p:spPr>
            <a:xfrm rot="0">
              <a:off x="0" y="98352"/>
              <a:ext cx="1590815" cy="913657"/>
            </a:xfrm>
            <a:prstGeom prst="rect">
              <a:avLst/>
            </a:prstGeom>
          </p:spPr>
          <p:txBody>
            <a:bodyPr anchor="t" rtlCol="false" tIns="0" lIns="0" bIns="0" rIns="0">
              <a:spAutoFit/>
            </a:bodyPr>
            <a:lstStyle/>
            <a:p>
              <a:pPr algn="ctr">
                <a:lnSpc>
                  <a:spcPts val="5816"/>
                </a:lnSpc>
              </a:pPr>
              <a:r>
                <a:rPr lang="en-US" sz="4154" b="true">
                  <a:solidFill>
                    <a:srgbClr val="FBFBFC"/>
                  </a:solidFill>
                  <a:latin typeface="Montserrat Bold"/>
                  <a:ea typeface="Montserrat Bold"/>
                  <a:cs typeface="Montserrat Bold"/>
                  <a:sym typeface="Montserrat Bold"/>
                </a:rPr>
                <a:t>03</a:t>
              </a:r>
            </a:p>
          </p:txBody>
        </p:sp>
      </p:grpSp>
      <p:sp>
        <p:nvSpPr>
          <p:cNvPr name="Freeform 34" id="34"/>
          <p:cNvSpPr/>
          <p:nvPr/>
        </p:nvSpPr>
        <p:spPr>
          <a:xfrm flipH="false" flipV="false" rot="0">
            <a:off x="16884411" y="28575"/>
            <a:ext cx="1422639" cy="1180816"/>
          </a:xfrm>
          <a:custGeom>
            <a:avLst/>
            <a:gdLst/>
            <a:ahLst/>
            <a:cxnLst/>
            <a:rect r="r" b="b" t="t" l="l"/>
            <a:pathLst>
              <a:path h="1180816" w="1422639">
                <a:moveTo>
                  <a:pt x="0" y="0"/>
                </a:moveTo>
                <a:lnTo>
                  <a:pt x="1422639" y="0"/>
                </a:lnTo>
                <a:lnTo>
                  <a:pt x="1422639" y="1180816"/>
                </a:lnTo>
                <a:lnTo>
                  <a:pt x="0" y="1180816"/>
                </a:lnTo>
                <a:lnTo>
                  <a:pt x="0" y="0"/>
                </a:lnTo>
                <a:close/>
              </a:path>
            </a:pathLst>
          </a:custGeom>
          <a:blipFill>
            <a:blip r:embed="rId2"/>
            <a:stretch>
              <a:fillRect l="0" t="0" r="0" b="0"/>
            </a:stretch>
          </a:blipFill>
        </p:spPr>
      </p:sp>
      <p:sp>
        <p:nvSpPr>
          <p:cNvPr name="TextBox 35" id="35"/>
          <p:cNvSpPr txBox="true"/>
          <p:nvPr/>
        </p:nvSpPr>
        <p:spPr>
          <a:xfrm rot="0">
            <a:off x="1028700" y="480482"/>
            <a:ext cx="4154799" cy="548218"/>
          </a:xfrm>
          <a:prstGeom prst="rect">
            <a:avLst/>
          </a:prstGeom>
        </p:spPr>
        <p:txBody>
          <a:bodyPr anchor="t" rtlCol="false" tIns="0" lIns="0" bIns="0" rIns="0">
            <a:spAutoFit/>
          </a:bodyPr>
          <a:lstStyle/>
          <a:p>
            <a:pPr algn="l">
              <a:lnSpc>
                <a:spcPts val="4433"/>
              </a:lnSpc>
            </a:pPr>
            <a:r>
              <a:rPr lang="en-US" sz="3166" spc="88" b="true">
                <a:solidFill>
                  <a:srgbClr val="AD623C"/>
                </a:solidFill>
                <a:latin typeface="Montserrat Bold"/>
                <a:ea typeface="Montserrat Bold"/>
                <a:cs typeface="Montserrat Bold"/>
                <a:sym typeface="Montserrat Bold"/>
              </a:rPr>
              <a:t>Computer Vision ?</a:t>
            </a:r>
          </a:p>
        </p:txBody>
      </p:sp>
      <p:sp>
        <p:nvSpPr>
          <p:cNvPr name="TextBox 36" id="36"/>
          <p:cNvSpPr txBox="true"/>
          <p:nvPr/>
        </p:nvSpPr>
        <p:spPr>
          <a:xfrm rot="0">
            <a:off x="3391743" y="7061762"/>
            <a:ext cx="4142847" cy="595782"/>
          </a:xfrm>
          <a:prstGeom prst="rect">
            <a:avLst/>
          </a:prstGeom>
        </p:spPr>
        <p:txBody>
          <a:bodyPr anchor="t" rtlCol="false" tIns="0" lIns="0" bIns="0" rIns="0">
            <a:spAutoFit/>
          </a:bodyPr>
          <a:lstStyle/>
          <a:p>
            <a:pPr algn="ctr">
              <a:lnSpc>
                <a:spcPts val="4570"/>
              </a:lnSpc>
            </a:pPr>
            <a:r>
              <a:rPr lang="en-US" sz="4231" b="true">
                <a:solidFill>
                  <a:srgbClr val="AD623C"/>
                </a:solidFill>
                <a:latin typeface="Montserrat Bold"/>
                <a:ea typeface="Montserrat Bold"/>
                <a:cs typeface="Montserrat Bold"/>
                <a:sym typeface="Montserrat Bold"/>
              </a:rPr>
              <a:t>Construction :</a:t>
            </a:r>
          </a:p>
        </p:txBody>
      </p:sp>
      <p:sp>
        <p:nvSpPr>
          <p:cNvPr name="TextBox 37" id="37"/>
          <p:cNvSpPr txBox="true"/>
          <p:nvPr/>
        </p:nvSpPr>
        <p:spPr>
          <a:xfrm rot="0">
            <a:off x="7099538" y="5025826"/>
            <a:ext cx="6612299" cy="530606"/>
          </a:xfrm>
          <a:prstGeom prst="rect">
            <a:avLst/>
          </a:prstGeom>
        </p:spPr>
        <p:txBody>
          <a:bodyPr anchor="t" rtlCol="false" tIns="0" lIns="0" bIns="0" rIns="0">
            <a:spAutoFit/>
          </a:bodyPr>
          <a:lstStyle/>
          <a:p>
            <a:pPr algn="ctr">
              <a:lnSpc>
                <a:spcPts val="4354"/>
              </a:lnSpc>
            </a:pPr>
            <a:r>
              <a:rPr lang="en-US" sz="3110" b="true">
                <a:solidFill>
                  <a:srgbClr val="000000"/>
                </a:solidFill>
                <a:latin typeface="Montserrat Bold"/>
                <a:ea typeface="Montserrat Bold"/>
                <a:cs typeface="Montserrat Bold"/>
                <a:sym typeface="Montserrat Bold"/>
              </a:rPr>
              <a:t>Analyse du parcours client.</a:t>
            </a:r>
          </a:p>
        </p:txBody>
      </p:sp>
      <p:sp>
        <p:nvSpPr>
          <p:cNvPr name="TextBox 38" id="38"/>
          <p:cNvSpPr txBox="true"/>
          <p:nvPr/>
        </p:nvSpPr>
        <p:spPr>
          <a:xfrm rot="0">
            <a:off x="7560350" y="7041962"/>
            <a:ext cx="10727650" cy="1083056"/>
          </a:xfrm>
          <a:prstGeom prst="rect">
            <a:avLst/>
          </a:prstGeom>
        </p:spPr>
        <p:txBody>
          <a:bodyPr anchor="t" rtlCol="false" tIns="0" lIns="0" bIns="0" rIns="0">
            <a:spAutoFit/>
          </a:bodyPr>
          <a:lstStyle/>
          <a:p>
            <a:pPr algn="ctr">
              <a:lnSpc>
                <a:spcPts val="4354"/>
              </a:lnSpc>
            </a:pPr>
            <a:r>
              <a:rPr lang="en-US" sz="3110" b="true">
                <a:solidFill>
                  <a:srgbClr val="000000"/>
                </a:solidFill>
                <a:latin typeface="Montserrat Bold"/>
                <a:ea typeface="Montserrat Bold"/>
                <a:cs typeface="Montserrat Bold"/>
                <a:sym typeface="Montserrat Bold"/>
              </a:rPr>
              <a:t>Surveillance des chantiers (vérification du port des EPI)</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552879" y="557525"/>
            <a:ext cx="1141032" cy="471175"/>
            <a:chOff x="0" y="0"/>
            <a:chExt cx="1521375" cy="628233"/>
          </a:xfrm>
        </p:grpSpPr>
        <p:grpSp>
          <p:nvGrpSpPr>
            <p:cNvPr name="Group 3" id="3"/>
            <p:cNvGrpSpPr/>
            <p:nvPr/>
          </p:nvGrpSpPr>
          <p:grpSpPr>
            <a:xfrm rot="0">
              <a:off x="0" y="0"/>
              <a:ext cx="628233" cy="62823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4902"/>
                </a:srgbClr>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97714" y="0"/>
              <a:ext cx="628233" cy="62823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49804"/>
                </a:srgbClr>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595428" y="0"/>
              <a:ext cx="628233" cy="62823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4902"/>
                </a:srgbClr>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893143" y="0"/>
              <a:ext cx="628233" cy="62823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sp>
        <p:nvSpPr>
          <p:cNvPr name="TextBox 15" id="15"/>
          <p:cNvSpPr txBox="true"/>
          <p:nvPr/>
        </p:nvSpPr>
        <p:spPr>
          <a:xfrm rot="0">
            <a:off x="3391743" y="3067588"/>
            <a:ext cx="3688744" cy="595782"/>
          </a:xfrm>
          <a:prstGeom prst="rect">
            <a:avLst/>
          </a:prstGeom>
        </p:spPr>
        <p:txBody>
          <a:bodyPr anchor="t" rtlCol="false" tIns="0" lIns="0" bIns="0" rIns="0">
            <a:spAutoFit/>
          </a:bodyPr>
          <a:lstStyle/>
          <a:p>
            <a:pPr algn="ctr">
              <a:lnSpc>
                <a:spcPts val="4570"/>
              </a:lnSpc>
            </a:pPr>
            <a:r>
              <a:rPr lang="en-US" sz="4231" b="true">
                <a:solidFill>
                  <a:srgbClr val="AD623C"/>
                </a:solidFill>
                <a:latin typeface="Montserrat Bold"/>
                <a:ea typeface="Montserrat Bold"/>
                <a:cs typeface="Montserrat Bold"/>
                <a:sym typeface="Montserrat Bold"/>
              </a:rPr>
              <a:t>Logistique :</a:t>
            </a:r>
          </a:p>
        </p:txBody>
      </p:sp>
      <p:sp>
        <p:nvSpPr>
          <p:cNvPr name="TextBox 16" id="16"/>
          <p:cNvSpPr txBox="true"/>
          <p:nvPr/>
        </p:nvSpPr>
        <p:spPr>
          <a:xfrm rot="0">
            <a:off x="5538992" y="1474178"/>
            <a:ext cx="7080823" cy="595782"/>
          </a:xfrm>
          <a:prstGeom prst="rect">
            <a:avLst/>
          </a:prstGeom>
        </p:spPr>
        <p:txBody>
          <a:bodyPr anchor="t" rtlCol="false" tIns="0" lIns="0" bIns="0" rIns="0">
            <a:spAutoFit/>
          </a:bodyPr>
          <a:lstStyle/>
          <a:p>
            <a:pPr algn="ctr">
              <a:lnSpc>
                <a:spcPts val="4570"/>
              </a:lnSpc>
            </a:pPr>
            <a:r>
              <a:rPr lang="en-US" sz="4231" b="true">
                <a:solidFill>
                  <a:srgbClr val="AD623C"/>
                </a:solidFill>
                <a:latin typeface="Montserrat Bold"/>
                <a:ea typeface="Montserrat Bold"/>
                <a:cs typeface="Montserrat Bold"/>
                <a:sym typeface="Montserrat Bold"/>
              </a:rPr>
              <a:t>Domaine d’application</a:t>
            </a:r>
          </a:p>
        </p:txBody>
      </p:sp>
      <p:sp>
        <p:nvSpPr>
          <p:cNvPr name="TextBox 17" id="17"/>
          <p:cNvSpPr txBox="true"/>
          <p:nvPr/>
        </p:nvSpPr>
        <p:spPr>
          <a:xfrm rot="0">
            <a:off x="3391743" y="5045625"/>
            <a:ext cx="3688744" cy="595782"/>
          </a:xfrm>
          <a:prstGeom prst="rect">
            <a:avLst/>
          </a:prstGeom>
        </p:spPr>
        <p:txBody>
          <a:bodyPr anchor="t" rtlCol="false" tIns="0" lIns="0" bIns="0" rIns="0">
            <a:spAutoFit/>
          </a:bodyPr>
          <a:lstStyle/>
          <a:p>
            <a:pPr algn="ctr">
              <a:lnSpc>
                <a:spcPts val="4570"/>
              </a:lnSpc>
            </a:pPr>
            <a:r>
              <a:rPr lang="en-US" sz="4231" b="true">
                <a:solidFill>
                  <a:srgbClr val="AD623C"/>
                </a:solidFill>
                <a:latin typeface="Montserrat Bold"/>
                <a:ea typeface="Montserrat Bold"/>
                <a:cs typeface="Montserrat Bold"/>
                <a:sym typeface="Montserrat Bold"/>
              </a:rPr>
              <a:t>Assurance :</a:t>
            </a:r>
          </a:p>
        </p:txBody>
      </p:sp>
      <p:sp>
        <p:nvSpPr>
          <p:cNvPr name="TextBox 18" id="18"/>
          <p:cNvSpPr txBox="true"/>
          <p:nvPr/>
        </p:nvSpPr>
        <p:spPr>
          <a:xfrm rot="0">
            <a:off x="7560350" y="3132765"/>
            <a:ext cx="10494292" cy="530606"/>
          </a:xfrm>
          <a:prstGeom prst="rect">
            <a:avLst/>
          </a:prstGeom>
        </p:spPr>
        <p:txBody>
          <a:bodyPr anchor="t" rtlCol="false" tIns="0" lIns="0" bIns="0" rIns="0">
            <a:spAutoFit/>
          </a:bodyPr>
          <a:lstStyle/>
          <a:p>
            <a:pPr algn="ctr">
              <a:lnSpc>
                <a:spcPts val="4354"/>
              </a:lnSpc>
            </a:pPr>
            <a:r>
              <a:rPr lang="en-US" sz="3110" b="true">
                <a:solidFill>
                  <a:srgbClr val="000000"/>
                </a:solidFill>
                <a:latin typeface="Montserrat Bold"/>
                <a:ea typeface="Montserrat Bold"/>
                <a:cs typeface="Montserrat Bold"/>
                <a:sym typeface="Montserrat Bold"/>
              </a:rPr>
              <a:t>Suivi et optimisation des flux de marchandises.</a:t>
            </a:r>
          </a:p>
        </p:txBody>
      </p:sp>
      <p:grpSp>
        <p:nvGrpSpPr>
          <p:cNvPr name="Group 19" id="19"/>
          <p:cNvGrpSpPr/>
          <p:nvPr/>
        </p:nvGrpSpPr>
        <p:grpSpPr>
          <a:xfrm rot="0">
            <a:off x="1912989" y="2819096"/>
            <a:ext cx="1193111" cy="889920"/>
            <a:chOff x="0" y="0"/>
            <a:chExt cx="1590815" cy="1186561"/>
          </a:xfrm>
        </p:grpSpPr>
        <p:grpSp>
          <p:nvGrpSpPr>
            <p:cNvPr name="Group 20" id="20"/>
            <p:cNvGrpSpPr/>
            <p:nvPr/>
          </p:nvGrpSpPr>
          <p:grpSpPr>
            <a:xfrm rot="0">
              <a:off x="0" y="0"/>
              <a:ext cx="1590815" cy="1186561"/>
              <a:chOff x="0" y="0"/>
              <a:chExt cx="360499" cy="268890"/>
            </a:xfrm>
          </p:grpSpPr>
          <p:sp>
            <p:nvSpPr>
              <p:cNvPr name="Freeform 21" id="21"/>
              <p:cNvSpPr/>
              <p:nvPr/>
            </p:nvSpPr>
            <p:spPr>
              <a:xfrm flipH="false" flipV="false" rot="0">
                <a:off x="0" y="0"/>
                <a:ext cx="360499" cy="268890"/>
              </a:xfrm>
              <a:custGeom>
                <a:avLst/>
                <a:gdLst/>
                <a:ahLst/>
                <a:cxnLst/>
                <a:rect r="r" b="b" t="t" l="l"/>
                <a:pathLst>
                  <a:path h="268890" w="360499">
                    <a:moveTo>
                      <a:pt x="0" y="0"/>
                    </a:moveTo>
                    <a:lnTo>
                      <a:pt x="360499" y="0"/>
                    </a:lnTo>
                    <a:lnTo>
                      <a:pt x="360499" y="268890"/>
                    </a:lnTo>
                    <a:lnTo>
                      <a:pt x="0" y="268890"/>
                    </a:lnTo>
                    <a:close/>
                  </a:path>
                </a:pathLst>
              </a:custGeom>
              <a:solidFill>
                <a:srgbClr val="AD623C"/>
              </a:solidFill>
            </p:spPr>
          </p:sp>
          <p:sp>
            <p:nvSpPr>
              <p:cNvPr name="TextBox 22" id="22"/>
              <p:cNvSpPr txBox="true"/>
              <p:nvPr/>
            </p:nvSpPr>
            <p:spPr>
              <a:xfrm>
                <a:off x="0" y="-38100"/>
                <a:ext cx="360499" cy="306990"/>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0" y="98352"/>
              <a:ext cx="1590815" cy="913657"/>
            </a:xfrm>
            <a:prstGeom prst="rect">
              <a:avLst/>
            </a:prstGeom>
          </p:spPr>
          <p:txBody>
            <a:bodyPr anchor="t" rtlCol="false" tIns="0" lIns="0" bIns="0" rIns="0">
              <a:spAutoFit/>
            </a:bodyPr>
            <a:lstStyle/>
            <a:p>
              <a:pPr algn="ctr">
                <a:lnSpc>
                  <a:spcPts val="5816"/>
                </a:lnSpc>
              </a:pPr>
              <a:r>
                <a:rPr lang="en-US" sz="4154" b="true">
                  <a:solidFill>
                    <a:srgbClr val="FBFBFC"/>
                  </a:solidFill>
                  <a:latin typeface="Montserrat Bold"/>
                  <a:ea typeface="Montserrat Bold"/>
                  <a:cs typeface="Montserrat Bold"/>
                  <a:sym typeface="Montserrat Bold"/>
                </a:rPr>
                <a:t>04</a:t>
              </a:r>
            </a:p>
          </p:txBody>
        </p:sp>
      </p:grpSp>
      <p:grpSp>
        <p:nvGrpSpPr>
          <p:cNvPr name="Group 24" id="24"/>
          <p:cNvGrpSpPr/>
          <p:nvPr/>
        </p:nvGrpSpPr>
        <p:grpSpPr>
          <a:xfrm rot="0">
            <a:off x="1912989" y="4902329"/>
            <a:ext cx="1193111" cy="889920"/>
            <a:chOff x="0" y="0"/>
            <a:chExt cx="1590815" cy="1186561"/>
          </a:xfrm>
        </p:grpSpPr>
        <p:grpSp>
          <p:nvGrpSpPr>
            <p:cNvPr name="Group 25" id="25"/>
            <p:cNvGrpSpPr/>
            <p:nvPr/>
          </p:nvGrpSpPr>
          <p:grpSpPr>
            <a:xfrm rot="0">
              <a:off x="0" y="0"/>
              <a:ext cx="1590815" cy="1186561"/>
              <a:chOff x="0" y="0"/>
              <a:chExt cx="360499" cy="268890"/>
            </a:xfrm>
          </p:grpSpPr>
          <p:sp>
            <p:nvSpPr>
              <p:cNvPr name="Freeform 26" id="26"/>
              <p:cNvSpPr/>
              <p:nvPr/>
            </p:nvSpPr>
            <p:spPr>
              <a:xfrm flipH="false" flipV="false" rot="0">
                <a:off x="0" y="0"/>
                <a:ext cx="360499" cy="268890"/>
              </a:xfrm>
              <a:custGeom>
                <a:avLst/>
                <a:gdLst/>
                <a:ahLst/>
                <a:cxnLst/>
                <a:rect r="r" b="b" t="t" l="l"/>
                <a:pathLst>
                  <a:path h="268890" w="360499">
                    <a:moveTo>
                      <a:pt x="0" y="0"/>
                    </a:moveTo>
                    <a:lnTo>
                      <a:pt x="360499" y="0"/>
                    </a:lnTo>
                    <a:lnTo>
                      <a:pt x="360499" y="268890"/>
                    </a:lnTo>
                    <a:lnTo>
                      <a:pt x="0" y="268890"/>
                    </a:lnTo>
                    <a:close/>
                  </a:path>
                </a:pathLst>
              </a:custGeom>
              <a:solidFill>
                <a:srgbClr val="AD623C"/>
              </a:solidFill>
            </p:spPr>
          </p:sp>
          <p:sp>
            <p:nvSpPr>
              <p:cNvPr name="TextBox 27" id="27"/>
              <p:cNvSpPr txBox="true"/>
              <p:nvPr/>
            </p:nvSpPr>
            <p:spPr>
              <a:xfrm>
                <a:off x="0" y="-38100"/>
                <a:ext cx="360499" cy="306990"/>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0" y="98352"/>
              <a:ext cx="1590815" cy="913657"/>
            </a:xfrm>
            <a:prstGeom prst="rect">
              <a:avLst/>
            </a:prstGeom>
          </p:spPr>
          <p:txBody>
            <a:bodyPr anchor="t" rtlCol="false" tIns="0" lIns="0" bIns="0" rIns="0">
              <a:spAutoFit/>
            </a:bodyPr>
            <a:lstStyle/>
            <a:p>
              <a:pPr algn="ctr">
                <a:lnSpc>
                  <a:spcPts val="5816"/>
                </a:lnSpc>
              </a:pPr>
              <a:r>
                <a:rPr lang="en-US" sz="4154" b="true">
                  <a:solidFill>
                    <a:srgbClr val="FBFBFC"/>
                  </a:solidFill>
                  <a:latin typeface="Montserrat Bold"/>
                  <a:ea typeface="Montserrat Bold"/>
                  <a:cs typeface="Montserrat Bold"/>
                  <a:sym typeface="Montserrat Bold"/>
                </a:rPr>
                <a:t>05</a:t>
              </a:r>
            </a:p>
          </p:txBody>
        </p:sp>
      </p:grpSp>
      <p:grpSp>
        <p:nvGrpSpPr>
          <p:cNvPr name="Group 29" id="29"/>
          <p:cNvGrpSpPr/>
          <p:nvPr/>
        </p:nvGrpSpPr>
        <p:grpSpPr>
          <a:xfrm rot="0">
            <a:off x="1912989" y="6985562"/>
            <a:ext cx="1193111" cy="889920"/>
            <a:chOff x="0" y="0"/>
            <a:chExt cx="1590815" cy="1186561"/>
          </a:xfrm>
        </p:grpSpPr>
        <p:grpSp>
          <p:nvGrpSpPr>
            <p:cNvPr name="Group 30" id="30"/>
            <p:cNvGrpSpPr/>
            <p:nvPr/>
          </p:nvGrpSpPr>
          <p:grpSpPr>
            <a:xfrm rot="0">
              <a:off x="0" y="0"/>
              <a:ext cx="1590815" cy="1186561"/>
              <a:chOff x="0" y="0"/>
              <a:chExt cx="360499" cy="268890"/>
            </a:xfrm>
          </p:grpSpPr>
          <p:sp>
            <p:nvSpPr>
              <p:cNvPr name="Freeform 31" id="31"/>
              <p:cNvSpPr/>
              <p:nvPr/>
            </p:nvSpPr>
            <p:spPr>
              <a:xfrm flipH="false" flipV="false" rot="0">
                <a:off x="0" y="0"/>
                <a:ext cx="360499" cy="268890"/>
              </a:xfrm>
              <a:custGeom>
                <a:avLst/>
                <a:gdLst/>
                <a:ahLst/>
                <a:cxnLst/>
                <a:rect r="r" b="b" t="t" l="l"/>
                <a:pathLst>
                  <a:path h="268890" w="360499">
                    <a:moveTo>
                      <a:pt x="0" y="0"/>
                    </a:moveTo>
                    <a:lnTo>
                      <a:pt x="360499" y="0"/>
                    </a:lnTo>
                    <a:lnTo>
                      <a:pt x="360499" y="268890"/>
                    </a:lnTo>
                    <a:lnTo>
                      <a:pt x="0" y="268890"/>
                    </a:lnTo>
                    <a:close/>
                  </a:path>
                </a:pathLst>
              </a:custGeom>
              <a:solidFill>
                <a:srgbClr val="AD623C"/>
              </a:solidFill>
            </p:spPr>
          </p:sp>
          <p:sp>
            <p:nvSpPr>
              <p:cNvPr name="TextBox 32" id="32"/>
              <p:cNvSpPr txBox="true"/>
              <p:nvPr/>
            </p:nvSpPr>
            <p:spPr>
              <a:xfrm>
                <a:off x="0" y="-38100"/>
                <a:ext cx="360499" cy="306990"/>
              </a:xfrm>
              <a:prstGeom prst="rect">
                <a:avLst/>
              </a:prstGeom>
            </p:spPr>
            <p:txBody>
              <a:bodyPr anchor="ctr" rtlCol="false" tIns="50800" lIns="50800" bIns="50800" rIns="50800"/>
              <a:lstStyle/>
              <a:p>
                <a:pPr algn="ctr">
                  <a:lnSpc>
                    <a:spcPts val="2659"/>
                  </a:lnSpc>
                </a:pPr>
              </a:p>
            </p:txBody>
          </p:sp>
        </p:grpSp>
        <p:sp>
          <p:nvSpPr>
            <p:cNvPr name="TextBox 33" id="33"/>
            <p:cNvSpPr txBox="true"/>
            <p:nvPr/>
          </p:nvSpPr>
          <p:spPr>
            <a:xfrm rot="0">
              <a:off x="0" y="98352"/>
              <a:ext cx="1590815" cy="913657"/>
            </a:xfrm>
            <a:prstGeom prst="rect">
              <a:avLst/>
            </a:prstGeom>
          </p:spPr>
          <p:txBody>
            <a:bodyPr anchor="t" rtlCol="false" tIns="0" lIns="0" bIns="0" rIns="0">
              <a:spAutoFit/>
            </a:bodyPr>
            <a:lstStyle/>
            <a:p>
              <a:pPr algn="ctr">
                <a:lnSpc>
                  <a:spcPts val="5816"/>
                </a:lnSpc>
              </a:pPr>
              <a:r>
                <a:rPr lang="en-US" sz="4154" b="true">
                  <a:solidFill>
                    <a:srgbClr val="FBFBFC"/>
                  </a:solidFill>
                  <a:latin typeface="Montserrat Bold"/>
                  <a:ea typeface="Montserrat Bold"/>
                  <a:cs typeface="Montserrat Bold"/>
                  <a:sym typeface="Montserrat Bold"/>
                </a:rPr>
                <a:t>06</a:t>
              </a:r>
            </a:p>
          </p:txBody>
        </p:sp>
      </p:grpSp>
      <p:sp>
        <p:nvSpPr>
          <p:cNvPr name="Freeform 34" id="34"/>
          <p:cNvSpPr/>
          <p:nvPr/>
        </p:nvSpPr>
        <p:spPr>
          <a:xfrm flipH="false" flipV="false" rot="0">
            <a:off x="16884411" y="28575"/>
            <a:ext cx="1422639" cy="1180816"/>
          </a:xfrm>
          <a:custGeom>
            <a:avLst/>
            <a:gdLst/>
            <a:ahLst/>
            <a:cxnLst/>
            <a:rect r="r" b="b" t="t" l="l"/>
            <a:pathLst>
              <a:path h="1180816" w="1422639">
                <a:moveTo>
                  <a:pt x="0" y="0"/>
                </a:moveTo>
                <a:lnTo>
                  <a:pt x="1422639" y="0"/>
                </a:lnTo>
                <a:lnTo>
                  <a:pt x="1422639" y="1180816"/>
                </a:lnTo>
                <a:lnTo>
                  <a:pt x="0" y="1180816"/>
                </a:lnTo>
                <a:lnTo>
                  <a:pt x="0" y="0"/>
                </a:lnTo>
                <a:close/>
              </a:path>
            </a:pathLst>
          </a:custGeom>
          <a:blipFill>
            <a:blip r:embed="rId2"/>
            <a:stretch>
              <a:fillRect l="0" t="0" r="0" b="0"/>
            </a:stretch>
          </a:blipFill>
        </p:spPr>
      </p:sp>
      <p:sp>
        <p:nvSpPr>
          <p:cNvPr name="TextBox 35" id="35"/>
          <p:cNvSpPr txBox="true"/>
          <p:nvPr/>
        </p:nvSpPr>
        <p:spPr>
          <a:xfrm rot="0">
            <a:off x="1028700" y="480482"/>
            <a:ext cx="4154799" cy="548218"/>
          </a:xfrm>
          <a:prstGeom prst="rect">
            <a:avLst/>
          </a:prstGeom>
        </p:spPr>
        <p:txBody>
          <a:bodyPr anchor="t" rtlCol="false" tIns="0" lIns="0" bIns="0" rIns="0">
            <a:spAutoFit/>
          </a:bodyPr>
          <a:lstStyle/>
          <a:p>
            <a:pPr algn="l">
              <a:lnSpc>
                <a:spcPts val="4433"/>
              </a:lnSpc>
            </a:pPr>
            <a:r>
              <a:rPr lang="en-US" sz="3166" spc="88" b="true">
                <a:solidFill>
                  <a:srgbClr val="AD623C"/>
                </a:solidFill>
                <a:latin typeface="Montserrat Bold"/>
                <a:ea typeface="Montserrat Bold"/>
                <a:cs typeface="Montserrat Bold"/>
                <a:sym typeface="Montserrat Bold"/>
              </a:rPr>
              <a:t>Computer Vision ?</a:t>
            </a:r>
          </a:p>
        </p:txBody>
      </p:sp>
      <p:sp>
        <p:nvSpPr>
          <p:cNvPr name="TextBox 36" id="36"/>
          <p:cNvSpPr txBox="true"/>
          <p:nvPr/>
        </p:nvSpPr>
        <p:spPr>
          <a:xfrm rot="0">
            <a:off x="3391743" y="7061762"/>
            <a:ext cx="4456997" cy="595782"/>
          </a:xfrm>
          <a:prstGeom prst="rect">
            <a:avLst/>
          </a:prstGeom>
        </p:spPr>
        <p:txBody>
          <a:bodyPr anchor="t" rtlCol="false" tIns="0" lIns="0" bIns="0" rIns="0">
            <a:spAutoFit/>
          </a:bodyPr>
          <a:lstStyle/>
          <a:p>
            <a:pPr algn="ctr">
              <a:lnSpc>
                <a:spcPts val="4570"/>
              </a:lnSpc>
            </a:pPr>
            <a:r>
              <a:rPr lang="en-US" sz="4231" b="true">
                <a:solidFill>
                  <a:srgbClr val="AD623C"/>
                </a:solidFill>
                <a:latin typeface="Montserrat Bold"/>
                <a:ea typeface="Montserrat Bold"/>
                <a:cs typeface="Montserrat Bold"/>
                <a:sym typeface="Montserrat Bold"/>
              </a:rPr>
              <a:t>Secteur public : </a:t>
            </a:r>
          </a:p>
        </p:txBody>
      </p:sp>
      <p:sp>
        <p:nvSpPr>
          <p:cNvPr name="TextBox 37" id="37"/>
          <p:cNvSpPr txBox="true"/>
          <p:nvPr/>
        </p:nvSpPr>
        <p:spPr>
          <a:xfrm rot="0">
            <a:off x="7560350" y="5025826"/>
            <a:ext cx="9698950" cy="530606"/>
          </a:xfrm>
          <a:prstGeom prst="rect">
            <a:avLst/>
          </a:prstGeom>
        </p:spPr>
        <p:txBody>
          <a:bodyPr anchor="t" rtlCol="false" tIns="0" lIns="0" bIns="0" rIns="0">
            <a:spAutoFit/>
          </a:bodyPr>
          <a:lstStyle/>
          <a:p>
            <a:pPr algn="ctr">
              <a:lnSpc>
                <a:spcPts val="4354"/>
              </a:lnSpc>
            </a:pPr>
            <a:r>
              <a:rPr lang="en-US" sz="3110" b="true">
                <a:solidFill>
                  <a:srgbClr val="000000"/>
                </a:solidFill>
                <a:latin typeface="Montserrat Bold"/>
                <a:ea typeface="Montserrat Bold"/>
                <a:cs typeface="Montserrat Bold"/>
                <a:sym typeface="Montserrat Bold"/>
              </a:rPr>
              <a:t>Évaluation automatisée des dommages.</a:t>
            </a:r>
          </a:p>
        </p:txBody>
      </p:sp>
      <p:sp>
        <p:nvSpPr>
          <p:cNvPr name="TextBox 38" id="38"/>
          <p:cNvSpPr txBox="true"/>
          <p:nvPr/>
        </p:nvSpPr>
        <p:spPr>
          <a:xfrm rot="0">
            <a:off x="8134490" y="7041962"/>
            <a:ext cx="7056891" cy="530606"/>
          </a:xfrm>
          <a:prstGeom prst="rect">
            <a:avLst/>
          </a:prstGeom>
        </p:spPr>
        <p:txBody>
          <a:bodyPr anchor="t" rtlCol="false" tIns="0" lIns="0" bIns="0" rIns="0">
            <a:spAutoFit/>
          </a:bodyPr>
          <a:lstStyle/>
          <a:p>
            <a:pPr algn="ctr">
              <a:lnSpc>
                <a:spcPts val="4354"/>
              </a:lnSpc>
            </a:pPr>
            <a:r>
              <a:rPr lang="en-US" sz="3110" b="true">
                <a:solidFill>
                  <a:srgbClr val="000000"/>
                </a:solidFill>
                <a:latin typeface="Montserrat Bold"/>
                <a:ea typeface="Montserrat Bold"/>
                <a:cs typeface="Montserrat Bold"/>
                <a:sym typeface="Montserrat Bold"/>
              </a:rPr>
              <a:t>Gestion des files d’attente.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5287451"/>
            <a:ext cx="16230600" cy="5104324"/>
            <a:chOff x="0" y="0"/>
            <a:chExt cx="4274726" cy="1344349"/>
          </a:xfrm>
        </p:grpSpPr>
        <p:sp>
          <p:nvSpPr>
            <p:cNvPr name="Freeform 3" id="3"/>
            <p:cNvSpPr/>
            <p:nvPr/>
          </p:nvSpPr>
          <p:spPr>
            <a:xfrm flipH="false" flipV="false" rot="0">
              <a:off x="0" y="0"/>
              <a:ext cx="4274726" cy="1344349"/>
            </a:xfrm>
            <a:custGeom>
              <a:avLst/>
              <a:gdLst/>
              <a:ahLst/>
              <a:cxnLst/>
              <a:rect r="r" b="b" t="t" l="l"/>
              <a:pathLst>
                <a:path h="1344349" w="4274726">
                  <a:moveTo>
                    <a:pt x="0" y="0"/>
                  </a:moveTo>
                  <a:lnTo>
                    <a:pt x="4274726" y="0"/>
                  </a:lnTo>
                  <a:lnTo>
                    <a:pt x="4274726" y="1344349"/>
                  </a:lnTo>
                  <a:lnTo>
                    <a:pt x="0" y="1344349"/>
                  </a:lnTo>
                  <a:close/>
                </a:path>
              </a:pathLst>
            </a:custGeom>
            <a:solidFill>
              <a:srgbClr val="F6F6F6"/>
            </a:solidFill>
          </p:spPr>
        </p:sp>
        <p:sp>
          <p:nvSpPr>
            <p:cNvPr name="TextBox 4" id="4"/>
            <p:cNvSpPr txBox="true"/>
            <p:nvPr/>
          </p:nvSpPr>
          <p:spPr>
            <a:xfrm>
              <a:off x="0" y="-38100"/>
              <a:ext cx="4274726" cy="138244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929262" y="3994383"/>
            <a:ext cx="1708951" cy="170895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p:spPr>
        </p:sp>
      </p:grpSp>
      <p:grpSp>
        <p:nvGrpSpPr>
          <p:cNvPr name="Group 7" id="7"/>
          <p:cNvGrpSpPr/>
          <p:nvPr/>
        </p:nvGrpSpPr>
        <p:grpSpPr>
          <a:xfrm rot="0">
            <a:off x="13962857" y="3994383"/>
            <a:ext cx="1708951" cy="170895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p:spPr>
        </p:sp>
      </p:grpSp>
      <p:grpSp>
        <p:nvGrpSpPr>
          <p:cNvPr name="Group 9" id="9"/>
          <p:cNvGrpSpPr/>
          <p:nvPr/>
        </p:nvGrpSpPr>
        <p:grpSpPr>
          <a:xfrm rot="0">
            <a:off x="8289525" y="3994383"/>
            <a:ext cx="1708951" cy="170895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0" r="0" b="0"/>
              </a:stretch>
            </a:blipFill>
          </p:spPr>
        </p:sp>
      </p:grpSp>
      <p:sp>
        <p:nvSpPr>
          <p:cNvPr name="TextBox 11" id="11"/>
          <p:cNvSpPr txBox="true"/>
          <p:nvPr/>
        </p:nvSpPr>
        <p:spPr>
          <a:xfrm rot="0">
            <a:off x="6598513" y="3306494"/>
            <a:ext cx="5510074" cy="448361"/>
          </a:xfrm>
          <a:prstGeom prst="rect">
            <a:avLst/>
          </a:prstGeom>
        </p:spPr>
        <p:txBody>
          <a:bodyPr anchor="t" rtlCol="false" tIns="0" lIns="0" bIns="0" rIns="0">
            <a:spAutoFit/>
          </a:bodyPr>
          <a:lstStyle/>
          <a:p>
            <a:pPr algn="ctr">
              <a:lnSpc>
                <a:spcPts val="3423"/>
              </a:lnSpc>
            </a:pPr>
            <a:r>
              <a:rPr lang="en-US" sz="3170" b="true">
                <a:solidFill>
                  <a:srgbClr val="AD623C"/>
                </a:solidFill>
                <a:latin typeface="Montserrat Bold"/>
                <a:ea typeface="Montserrat Bold"/>
                <a:cs typeface="Montserrat Bold"/>
                <a:sym typeface="Montserrat Bold"/>
              </a:rPr>
              <a:t>Reconnaissance faciale </a:t>
            </a:r>
          </a:p>
        </p:txBody>
      </p:sp>
      <p:sp>
        <p:nvSpPr>
          <p:cNvPr name="TextBox 12" id="12"/>
          <p:cNvSpPr txBox="true"/>
          <p:nvPr/>
        </p:nvSpPr>
        <p:spPr>
          <a:xfrm rot="0">
            <a:off x="178883" y="3306494"/>
            <a:ext cx="6870224" cy="448361"/>
          </a:xfrm>
          <a:prstGeom prst="rect">
            <a:avLst/>
          </a:prstGeom>
        </p:spPr>
        <p:txBody>
          <a:bodyPr anchor="t" rtlCol="false" tIns="0" lIns="0" bIns="0" rIns="0">
            <a:spAutoFit/>
          </a:bodyPr>
          <a:lstStyle/>
          <a:p>
            <a:pPr algn="ctr">
              <a:lnSpc>
                <a:spcPts val="3423"/>
              </a:lnSpc>
            </a:pPr>
            <a:r>
              <a:rPr lang="en-US" sz="3170" b="true">
                <a:solidFill>
                  <a:srgbClr val="AD623C"/>
                </a:solidFill>
                <a:latin typeface="Montserrat Bold"/>
                <a:ea typeface="Montserrat Bold"/>
                <a:cs typeface="Montserrat Bold"/>
                <a:sym typeface="Montserrat Bold"/>
              </a:rPr>
              <a:t>Surveillance &amp; Sécurité</a:t>
            </a:r>
          </a:p>
        </p:txBody>
      </p:sp>
      <p:sp>
        <p:nvSpPr>
          <p:cNvPr name="TextBox 13" id="13"/>
          <p:cNvSpPr txBox="true"/>
          <p:nvPr/>
        </p:nvSpPr>
        <p:spPr>
          <a:xfrm rot="0">
            <a:off x="11899037" y="3306494"/>
            <a:ext cx="5510074" cy="448361"/>
          </a:xfrm>
          <a:prstGeom prst="rect">
            <a:avLst/>
          </a:prstGeom>
        </p:spPr>
        <p:txBody>
          <a:bodyPr anchor="t" rtlCol="false" tIns="0" lIns="0" bIns="0" rIns="0">
            <a:spAutoFit/>
          </a:bodyPr>
          <a:lstStyle/>
          <a:p>
            <a:pPr algn="ctr">
              <a:lnSpc>
                <a:spcPts val="3423"/>
              </a:lnSpc>
            </a:pPr>
            <a:r>
              <a:rPr lang="en-US" sz="3170" b="true">
                <a:solidFill>
                  <a:srgbClr val="AD623C"/>
                </a:solidFill>
                <a:latin typeface="Montserrat Bold"/>
                <a:ea typeface="Montserrat Bold"/>
                <a:cs typeface="Montserrat Bold"/>
                <a:sym typeface="Montserrat Bold"/>
              </a:rPr>
              <a:t>Médecine</a:t>
            </a:r>
          </a:p>
        </p:txBody>
      </p:sp>
      <p:sp>
        <p:nvSpPr>
          <p:cNvPr name="TextBox 14" id="14"/>
          <p:cNvSpPr txBox="true"/>
          <p:nvPr/>
        </p:nvSpPr>
        <p:spPr>
          <a:xfrm rot="0">
            <a:off x="1337872" y="6048375"/>
            <a:ext cx="4891731" cy="1407648"/>
          </a:xfrm>
          <a:prstGeom prst="rect">
            <a:avLst/>
          </a:prstGeom>
        </p:spPr>
        <p:txBody>
          <a:bodyPr anchor="t" rtlCol="false" tIns="0" lIns="0" bIns="0" rIns="0">
            <a:spAutoFit/>
          </a:bodyPr>
          <a:lstStyle/>
          <a:p>
            <a:pPr algn="ctr">
              <a:lnSpc>
                <a:spcPts val="3788"/>
              </a:lnSpc>
            </a:pPr>
            <a:r>
              <a:rPr lang="en-US" sz="2705" b="true">
                <a:solidFill>
                  <a:srgbClr val="000000"/>
                </a:solidFill>
                <a:latin typeface="Montserrat Bold"/>
                <a:ea typeface="Montserrat Bold"/>
                <a:cs typeface="Montserrat Bold"/>
                <a:sym typeface="Montserrat Bold"/>
              </a:rPr>
              <a:t> Détection automatique d’intrusions ou d’activités suspectes</a:t>
            </a:r>
          </a:p>
        </p:txBody>
      </p:sp>
      <p:sp>
        <p:nvSpPr>
          <p:cNvPr name="TextBox 15" id="15"/>
          <p:cNvSpPr txBox="true"/>
          <p:nvPr/>
        </p:nvSpPr>
        <p:spPr>
          <a:xfrm rot="0">
            <a:off x="6698134" y="6229350"/>
            <a:ext cx="4891731" cy="1883898"/>
          </a:xfrm>
          <a:prstGeom prst="rect">
            <a:avLst/>
          </a:prstGeom>
        </p:spPr>
        <p:txBody>
          <a:bodyPr anchor="t" rtlCol="false" tIns="0" lIns="0" bIns="0" rIns="0">
            <a:spAutoFit/>
          </a:bodyPr>
          <a:lstStyle/>
          <a:p>
            <a:pPr algn="ctr">
              <a:lnSpc>
                <a:spcPts val="3788"/>
              </a:lnSpc>
            </a:pPr>
            <a:r>
              <a:rPr lang="en-US" sz="2705" b="true">
                <a:solidFill>
                  <a:srgbClr val="000000"/>
                </a:solidFill>
                <a:latin typeface="Montserrat Bold"/>
                <a:ea typeface="Montserrat Bold"/>
                <a:cs typeface="Montserrat Bold"/>
                <a:sym typeface="Montserrat Bold"/>
              </a:rPr>
              <a:t>Identification des individus (utilisé dans la sécurité ou les smartphones).</a:t>
            </a:r>
          </a:p>
        </p:txBody>
      </p:sp>
      <p:sp>
        <p:nvSpPr>
          <p:cNvPr name="TextBox 16" id="16"/>
          <p:cNvSpPr txBox="true"/>
          <p:nvPr/>
        </p:nvSpPr>
        <p:spPr>
          <a:xfrm rot="0">
            <a:off x="12208209" y="6229350"/>
            <a:ext cx="4891731" cy="931398"/>
          </a:xfrm>
          <a:prstGeom prst="rect">
            <a:avLst/>
          </a:prstGeom>
        </p:spPr>
        <p:txBody>
          <a:bodyPr anchor="t" rtlCol="false" tIns="0" lIns="0" bIns="0" rIns="0">
            <a:spAutoFit/>
          </a:bodyPr>
          <a:lstStyle/>
          <a:p>
            <a:pPr algn="ctr">
              <a:lnSpc>
                <a:spcPts val="3788"/>
              </a:lnSpc>
            </a:pPr>
            <a:r>
              <a:rPr lang="en-US" sz="2705" b="true">
                <a:solidFill>
                  <a:srgbClr val="000000"/>
                </a:solidFill>
                <a:latin typeface="Montserrat Bold"/>
                <a:ea typeface="Montserrat Bold"/>
                <a:cs typeface="Montserrat Bold"/>
                <a:sym typeface="Montserrat Bold"/>
              </a:rPr>
              <a:t>Analyse des radiographies et dépistage de maladies.</a:t>
            </a:r>
          </a:p>
        </p:txBody>
      </p:sp>
      <p:grpSp>
        <p:nvGrpSpPr>
          <p:cNvPr name="Group 17" id="17"/>
          <p:cNvGrpSpPr/>
          <p:nvPr/>
        </p:nvGrpSpPr>
        <p:grpSpPr>
          <a:xfrm rot="0">
            <a:off x="15552879" y="557525"/>
            <a:ext cx="1141032" cy="471175"/>
            <a:chOff x="0" y="0"/>
            <a:chExt cx="1521375" cy="628233"/>
          </a:xfrm>
        </p:grpSpPr>
        <p:grpSp>
          <p:nvGrpSpPr>
            <p:cNvPr name="Group 18" id="18"/>
            <p:cNvGrpSpPr/>
            <p:nvPr/>
          </p:nvGrpSpPr>
          <p:grpSpPr>
            <a:xfrm rot="0">
              <a:off x="0" y="0"/>
              <a:ext cx="628233" cy="628233"/>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4902"/>
                </a:srgbClr>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297714" y="0"/>
              <a:ext cx="628233" cy="628233"/>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49804"/>
                </a:srgbClr>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595428" y="0"/>
              <a:ext cx="628233" cy="628233"/>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4902"/>
                </a:srgbClr>
              </a:soli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893143" y="0"/>
              <a:ext cx="628233" cy="628233"/>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p:spPr>
          </p:sp>
          <p:sp>
            <p:nvSpPr>
              <p:cNvPr name="TextBox 29" id="2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sp>
        <p:nvSpPr>
          <p:cNvPr name="TextBox 30" id="30"/>
          <p:cNvSpPr txBox="true"/>
          <p:nvPr/>
        </p:nvSpPr>
        <p:spPr>
          <a:xfrm rot="0">
            <a:off x="5538992" y="1474178"/>
            <a:ext cx="9145235" cy="595782"/>
          </a:xfrm>
          <a:prstGeom prst="rect">
            <a:avLst/>
          </a:prstGeom>
        </p:spPr>
        <p:txBody>
          <a:bodyPr anchor="t" rtlCol="false" tIns="0" lIns="0" bIns="0" rIns="0">
            <a:spAutoFit/>
          </a:bodyPr>
          <a:lstStyle/>
          <a:p>
            <a:pPr algn="ctr">
              <a:lnSpc>
                <a:spcPts val="4570"/>
              </a:lnSpc>
            </a:pPr>
            <a:r>
              <a:rPr lang="en-US" sz="4231" b="true">
                <a:solidFill>
                  <a:srgbClr val="AD623C"/>
                </a:solidFill>
                <a:latin typeface="Montserrat Bold"/>
                <a:ea typeface="Montserrat Bold"/>
                <a:cs typeface="Montserrat Bold"/>
                <a:sym typeface="Montserrat Bold"/>
              </a:rPr>
              <a:t>La Computer vision en action </a:t>
            </a:r>
          </a:p>
        </p:txBody>
      </p:sp>
      <p:sp>
        <p:nvSpPr>
          <p:cNvPr name="Freeform 31" id="31"/>
          <p:cNvSpPr/>
          <p:nvPr/>
        </p:nvSpPr>
        <p:spPr>
          <a:xfrm flipH="false" flipV="false" rot="0">
            <a:off x="16884411" y="28575"/>
            <a:ext cx="1422639" cy="1180816"/>
          </a:xfrm>
          <a:custGeom>
            <a:avLst/>
            <a:gdLst/>
            <a:ahLst/>
            <a:cxnLst/>
            <a:rect r="r" b="b" t="t" l="l"/>
            <a:pathLst>
              <a:path h="1180816" w="1422639">
                <a:moveTo>
                  <a:pt x="0" y="0"/>
                </a:moveTo>
                <a:lnTo>
                  <a:pt x="1422639" y="0"/>
                </a:lnTo>
                <a:lnTo>
                  <a:pt x="1422639" y="1180816"/>
                </a:lnTo>
                <a:lnTo>
                  <a:pt x="0" y="1180816"/>
                </a:lnTo>
                <a:lnTo>
                  <a:pt x="0" y="0"/>
                </a:lnTo>
                <a:close/>
              </a:path>
            </a:pathLst>
          </a:custGeom>
          <a:blipFill>
            <a:blip r:embed="rId5"/>
            <a:stretch>
              <a:fillRect l="0" t="0" r="0" b="0"/>
            </a:stretch>
          </a:blipFill>
        </p:spPr>
      </p:sp>
      <p:sp>
        <p:nvSpPr>
          <p:cNvPr name="TextBox 32" id="32"/>
          <p:cNvSpPr txBox="true"/>
          <p:nvPr/>
        </p:nvSpPr>
        <p:spPr>
          <a:xfrm rot="0">
            <a:off x="1028700" y="480482"/>
            <a:ext cx="4154799" cy="548218"/>
          </a:xfrm>
          <a:prstGeom prst="rect">
            <a:avLst/>
          </a:prstGeom>
        </p:spPr>
        <p:txBody>
          <a:bodyPr anchor="t" rtlCol="false" tIns="0" lIns="0" bIns="0" rIns="0">
            <a:spAutoFit/>
          </a:bodyPr>
          <a:lstStyle/>
          <a:p>
            <a:pPr algn="l">
              <a:lnSpc>
                <a:spcPts val="4433"/>
              </a:lnSpc>
            </a:pPr>
            <a:r>
              <a:rPr lang="en-US" sz="3166" spc="88" b="true">
                <a:solidFill>
                  <a:srgbClr val="AD623C"/>
                </a:solidFill>
                <a:latin typeface="Montserrat Bold"/>
                <a:ea typeface="Montserrat Bold"/>
                <a:cs typeface="Montserrat Bold"/>
                <a:sym typeface="Montserrat Bold"/>
              </a:rPr>
              <a:t>Computer Vision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5287451"/>
            <a:ext cx="16230600" cy="5104324"/>
            <a:chOff x="0" y="0"/>
            <a:chExt cx="4274726" cy="1344349"/>
          </a:xfrm>
        </p:grpSpPr>
        <p:sp>
          <p:nvSpPr>
            <p:cNvPr name="Freeform 3" id="3"/>
            <p:cNvSpPr/>
            <p:nvPr/>
          </p:nvSpPr>
          <p:spPr>
            <a:xfrm flipH="false" flipV="false" rot="0">
              <a:off x="0" y="0"/>
              <a:ext cx="4274726" cy="1344349"/>
            </a:xfrm>
            <a:custGeom>
              <a:avLst/>
              <a:gdLst/>
              <a:ahLst/>
              <a:cxnLst/>
              <a:rect r="r" b="b" t="t" l="l"/>
              <a:pathLst>
                <a:path h="1344349" w="4274726">
                  <a:moveTo>
                    <a:pt x="0" y="0"/>
                  </a:moveTo>
                  <a:lnTo>
                    <a:pt x="4274726" y="0"/>
                  </a:lnTo>
                  <a:lnTo>
                    <a:pt x="4274726" y="1344349"/>
                  </a:lnTo>
                  <a:lnTo>
                    <a:pt x="0" y="1344349"/>
                  </a:lnTo>
                  <a:close/>
                </a:path>
              </a:pathLst>
            </a:custGeom>
            <a:solidFill>
              <a:srgbClr val="F6F6F6"/>
            </a:solidFill>
          </p:spPr>
        </p:sp>
        <p:sp>
          <p:nvSpPr>
            <p:cNvPr name="TextBox 4" id="4"/>
            <p:cNvSpPr txBox="true"/>
            <p:nvPr/>
          </p:nvSpPr>
          <p:spPr>
            <a:xfrm>
              <a:off x="0" y="-38100"/>
              <a:ext cx="4274726" cy="138244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929262" y="3994383"/>
            <a:ext cx="1708951" cy="170895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p:spPr>
        </p:sp>
      </p:grpSp>
      <p:grpSp>
        <p:nvGrpSpPr>
          <p:cNvPr name="Group 7" id="7"/>
          <p:cNvGrpSpPr/>
          <p:nvPr/>
        </p:nvGrpSpPr>
        <p:grpSpPr>
          <a:xfrm rot="0">
            <a:off x="13962857" y="3994383"/>
            <a:ext cx="1708951" cy="170895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p:spPr>
        </p:sp>
      </p:grpSp>
      <p:grpSp>
        <p:nvGrpSpPr>
          <p:cNvPr name="Group 9" id="9"/>
          <p:cNvGrpSpPr/>
          <p:nvPr/>
        </p:nvGrpSpPr>
        <p:grpSpPr>
          <a:xfrm rot="0">
            <a:off x="8289525" y="3994383"/>
            <a:ext cx="1708951" cy="170895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0" r="0" b="0"/>
              </a:stretch>
            </a:blipFill>
          </p:spPr>
        </p:sp>
      </p:grpSp>
      <p:grpSp>
        <p:nvGrpSpPr>
          <p:cNvPr name="Group 11" id="11"/>
          <p:cNvGrpSpPr/>
          <p:nvPr/>
        </p:nvGrpSpPr>
        <p:grpSpPr>
          <a:xfrm rot="0">
            <a:off x="15552879" y="557525"/>
            <a:ext cx="1141032" cy="471175"/>
            <a:chOff x="0" y="0"/>
            <a:chExt cx="1521375" cy="628233"/>
          </a:xfrm>
        </p:grpSpPr>
        <p:grpSp>
          <p:nvGrpSpPr>
            <p:cNvPr name="Group 12" id="12"/>
            <p:cNvGrpSpPr/>
            <p:nvPr/>
          </p:nvGrpSpPr>
          <p:grpSpPr>
            <a:xfrm rot="0">
              <a:off x="0" y="0"/>
              <a:ext cx="628233" cy="62823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4902"/>
                </a:srgbClr>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297714" y="0"/>
              <a:ext cx="628233" cy="62823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49804"/>
                </a:srgbClr>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595428" y="0"/>
              <a:ext cx="628233" cy="628233"/>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4902"/>
                </a:srgbClr>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893143" y="0"/>
              <a:ext cx="628233" cy="628233"/>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sp>
        <p:nvSpPr>
          <p:cNvPr name="Freeform 24" id="24"/>
          <p:cNvSpPr/>
          <p:nvPr/>
        </p:nvSpPr>
        <p:spPr>
          <a:xfrm flipH="false" flipV="false" rot="0">
            <a:off x="16884411" y="28575"/>
            <a:ext cx="1422639" cy="1180816"/>
          </a:xfrm>
          <a:custGeom>
            <a:avLst/>
            <a:gdLst/>
            <a:ahLst/>
            <a:cxnLst/>
            <a:rect r="r" b="b" t="t" l="l"/>
            <a:pathLst>
              <a:path h="1180816" w="1422639">
                <a:moveTo>
                  <a:pt x="0" y="0"/>
                </a:moveTo>
                <a:lnTo>
                  <a:pt x="1422639" y="0"/>
                </a:lnTo>
                <a:lnTo>
                  <a:pt x="1422639" y="1180816"/>
                </a:lnTo>
                <a:lnTo>
                  <a:pt x="0" y="1180816"/>
                </a:lnTo>
                <a:lnTo>
                  <a:pt x="0" y="0"/>
                </a:lnTo>
                <a:close/>
              </a:path>
            </a:pathLst>
          </a:custGeom>
          <a:blipFill>
            <a:blip r:embed="rId5"/>
            <a:stretch>
              <a:fillRect l="0" t="0" r="0" b="0"/>
            </a:stretch>
          </a:blipFill>
        </p:spPr>
      </p:sp>
      <p:sp>
        <p:nvSpPr>
          <p:cNvPr name="TextBox 25" id="25"/>
          <p:cNvSpPr txBox="true"/>
          <p:nvPr/>
        </p:nvSpPr>
        <p:spPr>
          <a:xfrm rot="0">
            <a:off x="6598513" y="3306494"/>
            <a:ext cx="5510074" cy="448361"/>
          </a:xfrm>
          <a:prstGeom prst="rect">
            <a:avLst/>
          </a:prstGeom>
        </p:spPr>
        <p:txBody>
          <a:bodyPr anchor="t" rtlCol="false" tIns="0" lIns="0" bIns="0" rIns="0">
            <a:spAutoFit/>
          </a:bodyPr>
          <a:lstStyle/>
          <a:p>
            <a:pPr algn="ctr">
              <a:lnSpc>
                <a:spcPts val="3423"/>
              </a:lnSpc>
            </a:pPr>
            <a:r>
              <a:rPr lang="en-US" sz="3170" b="true">
                <a:solidFill>
                  <a:srgbClr val="AD623C"/>
                </a:solidFill>
                <a:latin typeface="Montserrat Bold"/>
                <a:ea typeface="Montserrat Bold"/>
                <a:cs typeface="Montserrat Bold"/>
                <a:sym typeface="Montserrat Bold"/>
              </a:rPr>
              <a:t>Conduite autonome</a:t>
            </a:r>
          </a:p>
        </p:txBody>
      </p:sp>
      <p:sp>
        <p:nvSpPr>
          <p:cNvPr name="TextBox 26" id="26"/>
          <p:cNvSpPr txBox="true"/>
          <p:nvPr/>
        </p:nvSpPr>
        <p:spPr>
          <a:xfrm rot="0">
            <a:off x="178883" y="3306494"/>
            <a:ext cx="6870224" cy="448361"/>
          </a:xfrm>
          <a:prstGeom prst="rect">
            <a:avLst/>
          </a:prstGeom>
        </p:spPr>
        <p:txBody>
          <a:bodyPr anchor="t" rtlCol="false" tIns="0" lIns="0" bIns="0" rIns="0">
            <a:spAutoFit/>
          </a:bodyPr>
          <a:lstStyle/>
          <a:p>
            <a:pPr algn="ctr">
              <a:lnSpc>
                <a:spcPts val="3423"/>
              </a:lnSpc>
            </a:pPr>
            <a:r>
              <a:rPr lang="en-US" sz="3170" b="true">
                <a:solidFill>
                  <a:srgbClr val="AD623C"/>
                </a:solidFill>
                <a:latin typeface="Montserrat Bold"/>
                <a:ea typeface="Montserrat Bold"/>
                <a:cs typeface="Montserrat Bold"/>
                <a:sym typeface="Montserrat Bold"/>
              </a:rPr>
              <a:t>Vision industrielle</a:t>
            </a:r>
          </a:p>
        </p:txBody>
      </p:sp>
      <p:sp>
        <p:nvSpPr>
          <p:cNvPr name="TextBox 27" id="27"/>
          <p:cNvSpPr txBox="true"/>
          <p:nvPr/>
        </p:nvSpPr>
        <p:spPr>
          <a:xfrm rot="0">
            <a:off x="11899037" y="3306494"/>
            <a:ext cx="5510074" cy="448361"/>
          </a:xfrm>
          <a:prstGeom prst="rect">
            <a:avLst/>
          </a:prstGeom>
        </p:spPr>
        <p:txBody>
          <a:bodyPr anchor="t" rtlCol="false" tIns="0" lIns="0" bIns="0" rIns="0">
            <a:spAutoFit/>
          </a:bodyPr>
          <a:lstStyle/>
          <a:p>
            <a:pPr algn="ctr">
              <a:lnSpc>
                <a:spcPts val="3423"/>
              </a:lnSpc>
            </a:pPr>
            <a:r>
              <a:rPr lang="en-US" sz="3170" b="true">
                <a:solidFill>
                  <a:srgbClr val="AD623C"/>
                </a:solidFill>
                <a:latin typeface="Montserrat Bold"/>
                <a:ea typeface="Montserrat Bold"/>
                <a:cs typeface="Montserrat Bold"/>
                <a:sym typeface="Montserrat Bold"/>
              </a:rPr>
              <a:t>Tri des déchets </a:t>
            </a:r>
          </a:p>
        </p:txBody>
      </p:sp>
      <p:sp>
        <p:nvSpPr>
          <p:cNvPr name="TextBox 28" id="28"/>
          <p:cNvSpPr txBox="true"/>
          <p:nvPr/>
        </p:nvSpPr>
        <p:spPr>
          <a:xfrm rot="0">
            <a:off x="1337872" y="6048375"/>
            <a:ext cx="4891731" cy="931398"/>
          </a:xfrm>
          <a:prstGeom prst="rect">
            <a:avLst/>
          </a:prstGeom>
        </p:spPr>
        <p:txBody>
          <a:bodyPr anchor="t" rtlCol="false" tIns="0" lIns="0" bIns="0" rIns="0">
            <a:spAutoFit/>
          </a:bodyPr>
          <a:lstStyle/>
          <a:p>
            <a:pPr algn="ctr">
              <a:lnSpc>
                <a:spcPts val="3788"/>
              </a:lnSpc>
            </a:pPr>
            <a:r>
              <a:rPr lang="en-US" sz="2705" b="true">
                <a:solidFill>
                  <a:srgbClr val="000000"/>
                </a:solidFill>
                <a:latin typeface="Montserrat Bold"/>
                <a:ea typeface="Montserrat Bold"/>
                <a:cs typeface="Montserrat Bold"/>
                <a:sym typeface="Montserrat Bold"/>
              </a:rPr>
              <a:t>Contrôle qualité des produits.</a:t>
            </a:r>
          </a:p>
        </p:txBody>
      </p:sp>
      <p:sp>
        <p:nvSpPr>
          <p:cNvPr name="TextBox 29" id="29"/>
          <p:cNvSpPr txBox="true"/>
          <p:nvPr/>
        </p:nvSpPr>
        <p:spPr>
          <a:xfrm rot="0">
            <a:off x="6698134" y="6229350"/>
            <a:ext cx="4891731" cy="931398"/>
          </a:xfrm>
          <a:prstGeom prst="rect">
            <a:avLst/>
          </a:prstGeom>
        </p:spPr>
        <p:txBody>
          <a:bodyPr anchor="t" rtlCol="false" tIns="0" lIns="0" bIns="0" rIns="0">
            <a:spAutoFit/>
          </a:bodyPr>
          <a:lstStyle/>
          <a:p>
            <a:pPr algn="ctr">
              <a:lnSpc>
                <a:spcPts val="3788"/>
              </a:lnSpc>
            </a:pPr>
            <a:r>
              <a:rPr lang="en-US" sz="2705" b="true">
                <a:solidFill>
                  <a:srgbClr val="000000"/>
                </a:solidFill>
                <a:latin typeface="Montserrat Bold"/>
                <a:ea typeface="Montserrat Bold"/>
                <a:cs typeface="Montserrat Bold"/>
                <a:sym typeface="Montserrat Bold"/>
              </a:rPr>
              <a:t>Analyse en temps réel de l’environnement routier.</a:t>
            </a:r>
          </a:p>
        </p:txBody>
      </p:sp>
      <p:sp>
        <p:nvSpPr>
          <p:cNvPr name="TextBox 30" id="30"/>
          <p:cNvSpPr txBox="true"/>
          <p:nvPr/>
        </p:nvSpPr>
        <p:spPr>
          <a:xfrm rot="0">
            <a:off x="12208209" y="6229350"/>
            <a:ext cx="4891731" cy="931398"/>
          </a:xfrm>
          <a:prstGeom prst="rect">
            <a:avLst/>
          </a:prstGeom>
        </p:spPr>
        <p:txBody>
          <a:bodyPr anchor="t" rtlCol="false" tIns="0" lIns="0" bIns="0" rIns="0">
            <a:spAutoFit/>
          </a:bodyPr>
          <a:lstStyle/>
          <a:p>
            <a:pPr algn="ctr">
              <a:lnSpc>
                <a:spcPts val="3788"/>
              </a:lnSpc>
            </a:pPr>
            <a:r>
              <a:rPr lang="en-US" sz="2705" b="true">
                <a:solidFill>
                  <a:srgbClr val="000000"/>
                </a:solidFill>
                <a:latin typeface="Montserrat Bold"/>
                <a:ea typeface="Montserrat Bold"/>
                <a:cs typeface="Montserrat Bold"/>
                <a:sym typeface="Montserrat Bold"/>
              </a:rPr>
              <a:t>Séparation automatique des matériaux recyclables</a:t>
            </a:r>
          </a:p>
        </p:txBody>
      </p:sp>
      <p:sp>
        <p:nvSpPr>
          <p:cNvPr name="TextBox 31" id="31"/>
          <p:cNvSpPr txBox="true"/>
          <p:nvPr/>
        </p:nvSpPr>
        <p:spPr>
          <a:xfrm rot="0">
            <a:off x="5538992" y="1474178"/>
            <a:ext cx="9145235" cy="595782"/>
          </a:xfrm>
          <a:prstGeom prst="rect">
            <a:avLst/>
          </a:prstGeom>
        </p:spPr>
        <p:txBody>
          <a:bodyPr anchor="t" rtlCol="false" tIns="0" lIns="0" bIns="0" rIns="0">
            <a:spAutoFit/>
          </a:bodyPr>
          <a:lstStyle/>
          <a:p>
            <a:pPr algn="ctr">
              <a:lnSpc>
                <a:spcPts val="4570"/>
              </a:lnSpc>
            </a:pPr>
            <a:r>
              <a:rPr lang="en-US" sz="4231" b="true">
                <a:solidFill>
                  <a:srgbClr val="AD623C"/>
                </a:solidFill>
                <a:latin typeface="Montserrat Bold"/>
                <a:ea typeface="Montserrat Bold"/>
                <a:cs typeface="Montserrat Bold"/>
                <a:sym typeface="Montserrat Bold"/>
              </a:rPr>
              <a:t>La Computer vision en action </a:t>
            </a:r>
          </a:p>
        </p:txBody>
      </p:sp>
      <p:sp>
        <p:nvSpPr>
          <p:cNvPr name="TextBox 32" id="32"/>
          <p:cNvSpPr txBox="true"/>
          <p:nvPr/>
        </p:nvSpPr>
        <p:spPr>
          <a:xfrm rot="0">
            <a:off x="1028700" y="480482"/>
            <a:ext cx="4154799" cy="548218"/>
          </a:xfrm>
          <a:prstGeom prst="rect">
            <a:avLst/>
          </a:prstGeom>
        </p:spPr>
        <p:txBody>
          <a:bodyPr anchor="t" rtlCol="false" tIns="0" lIns="0" bIns="0" rIns="0">
            <a:spAutoFit/>
          </a:bodyPr>
          <a:lstStyle/>
          <a:p>
            <a:pPr algn="l">
              <a:lnSpc>
                <a:spcPts val="4433"/>
              </a:lnSpc>
            </a:pPr>
            <a:r>
              <a:rPr lang="en-US" sz="3166" spc="88" b="true">
                <a:solidFill>
                  <a:srgbClr val="AD623C"/>
                </a:solidFill>
                <a:latin typeface="Montserrat Bold"/>
                <a:ea typeface="Montserrat Bold"/>
                <a:cs typeface="Montserrat Bold"/>
                <a:sym typeface="Montserrat Bold"/>
              </a:rPr>
              <a:t>Computer Vision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DAGYg2LS-74</dc:identifier>
  <dcterms:modified xsi:type="dcterms:W3CDTF">2011-08-01T06:04:30Z</dcterms:modified>
  <cp:revision>1</cp:revision>
  <dc:title>computer vision</dc:title>
</cp:coreProperties>
</file>